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gif" ContentType="image/gif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sldIdLst>
    <p:sldId id="256" r:id="rId3"/>
    <p:sldId id="258" r:id="rId4"/>
    <p:sldId id="260" r:id="rId5"/>
    <p:sldId id="259" r:id="rId6"/>
    <p:sldId id="299" r:id="rId7"/>
    <p:sldId id="257" r:id="rId8"/>
    <p:sldId id="285" r:id="rId9"/>
    <p:sldId id="305" r:id="rId10"/>
    <p:sldId id="261" r:id="rId11"/>
    <p:sldId id="262" r:id="rId12"/>
    <p:sldId id="265" r:id="rId13"/>
    <p:sldId id="263" r:id="rId14"/>
    <p:sldId id="264" r:id="rId15"/>
    <p:sldId id="266" r:id="rId16"/>
    <p:sldId id="267" r:id="rId17"/>
    <p:sldId id="300" r:id="rId18"/>
    <p:sldId id="269" r:id="rId19"/>
    <p:sldId id="301" r:id="rId20"/>
    <p:sldId id="282" r:id="rId21"/>
    <p:sldId id="283" r:id="rId22"/>
    <p:sldId id="271" r:id="rId23"/>
    <p:sldId id="272" r:id="rId24"/>
    <p:sldId id="270" r:id="rId25"/>
    <p:sldId id="273" r:id="rId26"/>
    <p:sldId id="274" r:id="rId27"/>
    <p:sldId id="275" r:id="rId28"/>
    <p:sldId id="307" r:id="rId29"/>
    <p:sldId id="276" r:id="rId30"/>
    <p:sldId id="277" r:id="rId31"/>
    <p:sldId id="306" r:id="rId32"/>
    <p:sldId id="284" r:id="rId33"/>
    <p:sldId id="334" r:id="rId34"/>
    <p:sldId id="308" r:id="rId35"/>
    <p:sldId id="286" r:id="rId36"/>
    <p:sldId id="297" r:id="rId37"/>
    <p:sldId id="298" r:id="rId38"/>
    <p:sldId id="279" r:id="rId39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-1296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4" Type="http://schemas.openxmlformats.org/officeDocument/2006/relationships/image" Target="../media/image5.wmf"/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160A15-32F0-42C7-BFB3-6A0D48BF37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ECBF92-847B-420B-8A97-B0352EA33DE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413F33-0B99-42FA-8FC5-F07FBA051CA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3918A5-AB81-4C93-90FD-BD349EB9D99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206E08-D450-4170-A5B5-1FC18D35F62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D0531-59E9-4884-9EC3-38146DAAEA3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965C24-8559-444D-B64A-F4E51C281E4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338F19-A016-4B60-B6D0-8EBC0AD5D19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028E4F-3DE8-46E3-983F-1A81469B211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FE25B2-A8C3-4C8F-87B6-0E9FEC871D9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CF3C10-EF5A-41A9-9150-F5426577CE8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7E204E-BAC2-482E-832C-5E980EFCF11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322178-9514-4368-97DF-40237B1ACE13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56DB72-CFD8-43C7-BFA6-784563EDC6C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923416-FFC1-490B-8D94-EF045ED0238B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DA3575-BF60-43B9-8881-0729458703B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B71AE5-2E31-4505-9DC7-D10D8490D4F4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A653B8-AD4F-4307-A781-10CC0D8FC71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592A53-03BF-4012-8FEB-A48242FEDC75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95FE1C-9E34-4325-B777-B932D40C89C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3C3A08-5628-49B6-84DD-55536FE0983D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AB8482-F55C-4A65-B9AC-8BE547DCE28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A2EDEE-9415-4C10-88C8-AF286EDBD0DB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DDF94A-0516-40BD-9F77-1CC669F2EA6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361ABDB-B5B2-473C-8391-7E0FE3FC4E9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73E0FF8-9C9E-4AED-90CC-95086D85778F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wmf"/><Relationship Id="rId1" Type="http://schemas.openxmlformats.org/officeDocument/2006/relationships/oleObject" Target="../embeddings/oleObject6.bin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4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8.bin"/><Relationship Id="rId3" Type="http://schemas.openxmlformats.org/officeDocument/2006/relationships/image" Target="../media/image10.wmf"/><Relationship Id="rId2" Type="http://schemas.openxmlformats.org/officeDocument/2006/relationships/oleObject" Target="../embeddings/oleObject7.bin"/><Relationship Id="rId1" Type="http://schemas.openxmlformats.org/officeDocument/2006/relationships/hyperlink" Target="http://matthewlein.com/ceaser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wmf"/><Relationship Id="rId1" Type="http://schemas.openxmlformats.org/officeDocument/2006/relationships/oleObject" Target="../embeddings/oleObject9.bin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wmf"/><Relationship Id="rId1" Type="http://schemas.openxmlformats.org/officeDocument/2006/relationships/oleObject" Target="../embeddings/oleObject10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7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5.wmf"/><Relationship Id="rId3" Type="http://schemas.openxmlformats.org/officeDocument/2006/relationships/oleObject" Target="../embeddings/oleObject12.bin"/><Relationship Id="rId2" Type="http://schemas.openxmlformats.org/officeDocument/2006/relationships/image" Target="../media/image14.wmf"/><Relationship Id="rId1" Type="http://schemas.openxmlformats.org/officeDocument/2006/relationships/oleObject" Target="../embeddings/oleObject11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callhimecho.com/#experience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wmf"/><Relationship Id="rId1" Type="http://schemas.openxmlformats.org/officeDocument/2006/relationships/oleObject" Target="../embeddings/oleObject14.bin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www.tuicool.com/articles/neqMVr" TargetMode="Externa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wmf"/><Relationship Id="rId1" Type="http://schemas.openxmlformats.org/officeDocument/2006/relationships/oleObject" Target="../embeddings/oleObject15.bin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wmf"/><Relationship Id="rId1" Type="http://schemas.openxmlformats.org/officeDocument/2006/relationships/oleObject" Target="../embeddings/oleObject16.bin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wmf"/><Relationship Id="rId3" Type="http://schemas.openxmlformats.org/officeDocument/2006/relationships/oleObject" Target="../embeddings/oleObject18.bin"/><Relationship Id="rId2" Type="http://schemas.openxmlformats.org/officeDocument/2006/relationships/image" Target="../media/image21.wmf"/><Relationship Id="rId1" Type="http://schemas.openxmlformats.org/officeDocument/2006/relationships/oleObject" Target="../embeddings/oleObject17.bin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wmf"/><Relationship Id="rId1" Type="http://schemas.openxmlformats.org/officeDocument/2006/relationships/oleObject" Target="../embeddings/oleObject19.bin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wmf"/><Relationship Id="rId1" Type="http://schemas.openxmlformats.org/officeDocument/2006/relationships/oleObject" Target="../embeddings/oleObject20.bin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wmf"/><Relationship Id="rId1" Type="http://schemas.openxmlformats.org/officeDocument/2006/relationships/oleObject" Target="../embeddings/oleObject21.bin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wmf"/><Relationship Id="rId1" Type="http://schemas.openxmlformats.org/officeDocument/2006/relationships/oleObject" Target="../embeddings/oleObject22.bin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6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wmf"/><Relationship Id="rId2" Type="http://schemas.openxmlformats.org/officeDocument/2006/relationships/oleObject" Target="../embeddings/oleObject23.bin"/><Relationship Id="rId1" Type="http://schemas.openxmlformats.org/officeDocument/2006/relationships/image" Target="../media/image27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://daneden.github.io/animate.css/" TargetMode="External"/><Relationship Id="rId1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://www.uisdc.com/css-animation-visual-generator-stylie" TargetMode="External"/><Relationship Id="rId2" Type="http://schemas.openxmlformats.org/officeDocument/2006/relationships/hyperlink" Target="http://isux.tencent.com/css3/tools.html" TargetMode="External"/><Relationship Id="rId1" Type="http://schemas.openxmlformats.org/officeDocument/2006/relationships/hyperlink" Target="http://www.minimamente.com/example/magic_animations/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2.wmf"/><Relationship Id="rId10" Type="http://schemas.openxmlformats.org/officeDocument/2006/relationships/vmlDrawing" Target="../drawings/vmlDrawing1.vml"/><Relationship Id="rId1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wmf"/><Relationship Id="rId2" Type="http://schemas.openxmlformats.org/officeDocument/2006/relationships/oleObject" Target="../embeddings/oleObject5.bin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D:\视频\PotPlayer\Capture\20151009_144526.gif"/>
          <p:cNvPicPr>
            <a:picLocks noChangeAspect="1" noChangeArrowheads="1" noCrop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763688" y="3356992"/>
            <a:ext cx="5112568" cy="264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0" name="标题 1"/>
          <p:cNvSpPr>
            <a:spLocks noGrp="1"/>
          </p:cNvSpPr>
          <p:nvPr>
            <p:ph type="ctrTitle"/>
          </p:nvPr>
        </p:nvSpPr>
        <p:spPr>
          <a:xfrm>
            <a:off x="611188" y="1628775"/>
            <a:ext cx="7772400" cy="1470025"/>
          </a:xfrm>
        </p:spPr>
        <p:txBody>
          <a:bodyPr/>
          <a:lstStyle/>
          <a:p>
            <a:pPr marL="342900" indent="-342900"/>
            <a:r>
              <a:rPr lang="en-US" altLang="zh-CN" sz="32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CSS3 </a:t>
            </a:r>
            <a:r>
              <a:rPr lang="zh-CN" altLang="en-US" sz="32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动画</a:t>
            </a:r>
            <a:r>
              <a:rPr lang="en-US" altLang="zh-CN" sz="32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 </a:t>
            </a:r>
            <a:r>
              <a:rPr lang="en-US" altLang="zh-CN" sz="320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- Transition</a:t>
            </a:r>
            <a:r>
              <a:rPr lang="zh-CN" altLang="en-US" sz="320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和</a:t>
            </a:r>
            <a:r>
              <a:rPr lang="en-US" altLang="zh-CN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Animation</a:t>
            </a:r>
            <a:endParaRPr lang="en-US" altLang="zh-CN" sz="3200" dirty="0" smtClean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051" name="副标题 2"/>
          <p:cNvSpPr>
            <a:spLocks noGrp="1"/>
          </p:cNvSpPr>
          <p:nvPr>
            <p:ph type="subTitle" idx="1"/>
          </p:nvPr>
        </p:nvSpPr>
        <p:spPr>
          <a:xfrm>
            <a:off x="6167765" y="2925822"/>
            <a:ext cx="1287934" cy="431527"/>
          </a:xfrm>
        </p:spPr>
        <p:txBody>
          <a:bodyPr/>
          <a:lstStyle/>
          <a:p>
            <a:pPr algn="r"/>
            <a:r>
              <a:rPr lang="en-US" altLang="zh-CN" sz="24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- </a:t>
            </a:r>
            <a:r>
              <a:rPr lang="zh-CN" altLang="en-US" sz="24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陈欢斌</a:t>
            </a:r>
            <a:endParaRPr lang="zh-CN" altLang="en-US" sz="2400" dirty="0" smtClean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28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transition–transition-duration</a:t>
            </a:r>
            <a:endParaRPr lang="zh-CN" altLang="en-US" sz="2800" dirty="0" smtClean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单位可以是</a:t>
            </a: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s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也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可以是</a:t>
            </a:r>
            <a:r>
              <a:rPr lang="en-US" altLang="zh-CN" sz="2400" dirty="0" err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ms</a:t>
            </a:r>
            <a:endParaRPr lang="en-US" altLang="zh-CN" sz="2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endParaRPr lang="en-US" altLang="zh-CN" sz="2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示例：</a:t>
            </a:r>
            <a:endParaRPr lang="en-US" altLang="zh-CN" sz="2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00050" lvl="1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fr-FR" altLang="zh-CN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.one </a:t>
            </a:r>
            <a:r>
              <a:rPr lang="fr-FR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{</a:t>
            </a:r>
            <a:endParaRPr lang="fr-FR" altLang="zh-CN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00050" lvl="1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fr-FR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    transition-duration: 3s;</a:t>
            </a:r>
            <a:endParaRPr lang="fr-FR" altLang="zh-CN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00050" lvl="1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fr-FR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  <a:endParaRPr lang="fr-FR" altLang="zh-CN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00050" lvl="1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fr-FR" altLang="zh-CN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.two </a:t>
            </a:r>
            <a:r>
              <a:rPr lang="fr-FR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{</a:t>
            </a:r>
            <a:endParaRPr lang="fr-FR" altLang="zh-CN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00050" lvl="1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fr-FR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    transition-duration: 3000ms;</a:t>
            </a:r>
            <a:endParaRPr lang="fr-FR" altLang="zh-CN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00050" lvl="1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fr-FR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  <a:endParaRPr lang="fr-FR" altLang="zh-CN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fontAlgn="auto">
              <a:spcAft>
                <a:spcPts val="0"/>
              </a:spcAft>
              <a:buFont typeface="Arial" panose="020B0604020202090204" pitchFamily="34" charset="0"/>
              <a:buChar char="•"/>
              <a:defRPr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28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transition–transition-delay</a:t>
            </a:r>
            <a:endParaRPr lang="zh-CN" altLang="en-US" sz="2800" dirty="0" smtClean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单位可以是</a:t>
            </a: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s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也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可以是</a:t>
            </a:r>
            <a:r>
              <a:rPr lang="en-US" altLang="zh-CN" sz="2400" dirty="0" err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ms</a:t>
            </a:r>
            <a:endParaRPr lang="en-US" altLang="zh-CN" sz="2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endParaRPr lang="en-US" altLang="zh-CN" sz="2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示例：</a:t>
            </a:r>
            <a:endParaRPr lang="en-US" altLang="zh-CN" sz="2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00050" lvl="1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sz="2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.one </a:t>
            </a:r>
            <a:r>
              <a:rPr lang="en-US" altLang="zh-CN" sz="2200" dirty="0">
                <a:latin typeface="华文新魏" panose="02010800040101010101" pitchFamily="2" charset="-122"/>
                <a:ea typeface="华文新魏" panose="02010800040101010101" pitchFamily="2" charset="-122"/>
              </a:rPr>
              <a:t>{</a:t>
            </a:r>
            <a:endParaRPr lang="en-US" altLang="zh-CN" sz="22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00050" lvl="1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sz="2200" dirty="0">
                <a:latin typeface="华文新魏" panose="02010800040101010101" pitchFamily="2" charset="-122"/>
                <a:ea typeface="华文新魏" panose="02010800040101010101" pitchFamily="2" charset="-122"/>
              </a:rPr>
              <a:t>    transition-delay: 0.5s;</a:t>
            </a:r>
            <a:endParaRPr lang="en-US" altLang="zh-CN" sz="22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00050" lvl="1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sz="22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  <a:endParaRPr lang="en-US" altLang="zh-CN" sz="22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00050" lvl="1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sz="2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.two </a:t>
            </a:r>
            <a:r>
              <a:rPr lang="en-US" altLang="zh-CN" sz="2200" dirty="0">
                <a:latin typeface="华文新魏" panose="02010800040101010101" pitchFamily="2" charset="-122"/>
                <a:ea typeface="华文新魏" panose="02010800040101010101" pitchFamily="2" charset="-122"/>
              </a:rPr>
              <a:t>{</a:t>
            </a:r>
            <a:endParaRPr lang="en-US" altLang="zh-CN" sz="22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00050" lvl="1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sz="2200" dirty="0">
                <a:latin typeface="华文新魏" panose="02010800040101010101" pitchFamily="2" charset="-122"/>
                <a:ea typeface="华文新魏" panose="02010800040101010101" pitchFamily="2" charset="-122"/>
              </a:rPr>
              <a:t>    transition-delay: 500ms;</a:t>
            </a:r>
            <a:endParaRPr lang="en-US" altLang="zh-CN" sz="22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00050" lvl="1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sz="22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  <a:endParaRPr lang="en-US" altLang="zh-CN" sz="22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fontAlgn="auto">
              <a:spcAft>
                <a:spcPts val="0"/>
              </a:spcAft>
              <a:buFont typeface="Arial" panose="020B0604020202090204" pitchFamily="34" charset="0"/>
              <a:buChar char="•"/>
              <a:defRPr/>
            </a:pP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6084168" y="4869160"/>
          <a:ext cx="18796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3" name="包装程序外壳对象" showAsIcon="1" r:id="rId1" imgW="1400175" imgH="523875" progId="Package">
                  <p:embed/>
                </p:oleObj>
              </mc:Choice>
              <mc:Fallback>
                <p:oleObj name="包装程序外壳对象" showAsIcon="1" r:id="rId1" imgW="1400175" imgH="523875" progId="Package">
                  <p:embed/>
                  <p:pic>
                    <p:nvPicPr>
                      <p:cNvPr id="0" name="图片 3080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084168" y="4869160"/>
                        <a:ext cx="18796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28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transition–</a:t>
            </a:r>
            <a:r>
              <a:rPr lang="en-US" altLang="zh-CN" sz="28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transition-timing-function</a:t>
            </a:r>
            <a:endParaRPr lang="zh-CN" altLang="en-US" sz="2800" dirty="0" smtClean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1341438"/>
            <a:ext cx="8229600" cy="5040312"/>
          </a:xfrm>
        </p:spPr>
        <p:txBody>
          <a:bodyPr rtlCol="0">
            <a:normAutofit fontScale="85000" lnSpcReduction="20000"/>
          </a:bodyPr>
          <a:lstStyle/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有下面几个</a:t>
            </a:r>
            <a:r>
              <a:rPr lang="zh-CN" altLang="en-US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选项：</a:t>
            </a:r>
            <a:endParaRPr lang="en-US" altLang="zh-CN" sz="28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endParaRPr lang="zh-CN" altLang="en-US" sz="2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sz="2600" dirty="0">
                <a:latin typeface="华文新魏" panose="02010800040101010101" pitchFamily="2" charset="-122"/>
                <a:ea typeface="华文新魏" panose="02010800040101010101" pitchFamily="2" charset="-122"/>
              </a:rPr>
              <a:t>ease</a:t>
            </a:r>
            <a:r>
              <a:rPr lang="zh-CN" altLang="en-US" sz="26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：默认项，动画效果慢慢开始然后加速，到中点后再减速最后缓慢到达</a:t>
            </a:r>
            <a:r>
              <a:rPr lang="zh-CN" altLang="en-US" sz="26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终点</a:t>
            </a:r>
            <a:endParaRPr lang="en-US" altLang="zh-CN" sz="26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endParaRPr lang="zh-CN" altLang="en-US" sz="2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sz="2600" dirty="0">
                <a:latin typeface="华文新魏" panose="02010800040101010101" pitchFamily="2" charset="-122"/>
                <a:ea typeface="华文新魏" panose="02010800040101010101" pitchFamily="2" charset="-122"/>
              </a:rPr>
              <a:t>ease-in-out</a:t>
            </a:r>
            <a:r>
              <a:rPr lang="zh-CN" altLang="en-US" sz="26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：与</a:t>
            </a:r>
            <a:r>
              <a:rPr lang="en-US" altLang="zh-CN" sz="2600" dirty="0">
                <a:latin typeface="华文新魏" panose="02010800040101010101" pitchFamily="2" charset="-122"/>
                <a:ea typeface="华文新魏" panose="02010800040101010101" pitchFamily="2" charset="-122"/>
              </a:rPr>
              <a:t>ease</a:t>
            </a:r>
            <a:r>
              <a:rPr lang="zh-CN" altLang="en-US" sz="2600" dirty="0">
                <a:latin typeface="华文新魏" panose="02010800040101010101" pitchFamily="2" charset="-122"/>
                <a:ea typeface="华文新魏" panose="02010800040101010101" pitchFamily="2" charset="-122"/>
              </a:rPr>
              <a:t>类似，加减速更柔和</a:t>
            </a:r>
            <a:r>
              <a:rPr lang="zh-CN" altLang="en-US" sz="26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一些</a:t>
            </a:r>
            <a:endParaRPr lang="en-US" altLang="zh-CN" sz="26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endParaRPr lang="zh-CN" altLang="en-US" sz="2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sz="2600" dirty="0">
                <a:latin typeface="华文新魏" panose="02010800040101010101" pitchFamily="2" charset="-122"/>
                <a:ea typeface="华文新魏" panose="02010800040101010101" pitchFamily="2" charset="-122"/>
              </a:rPr>
              <a:t>ease-in</a:t>
            </a:r>
            <a:r>
              <a:rPr lang="zh-CN" altLang="en-US" sz="26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：开始比较慢，但是加速和停止曲线比较</a:t>
            </a:r>
            <a:r>
              <a:rPr lang="zh-CN" altLang="en-US" sz="26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陡峭</a:t>
            </a:r>
            <a:endParaRPr lang="en-US" altLang="zh-CN" sz="26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endParaRPr lang="zh-CN" altLang="en-US" sz="2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sz="2600" dirty="0">
                <a:latin typeface="华文新魏" panose="02010800040101010101" pitchFamily="2" charset="-122"/>
                <a:ea typeface="华文新魏" panose="02010800040101010101" pitchFamily="2" charset="-122"/>
              </a:rPr>
              <a:t>ease-out</a:t>
            </a:r>
            <a:r>
              <a:rPr lang="zh-CN" altLang="en-US" sz="26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：开始较快，然后缓慢</a:t>
            </a:r>
            <a:r>
              <a:rPr lang="zh-CN" altLang="en-US" sz="26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停止</a:t>
            </a:r>
            <a:endParaRPr lang="en-US" altLang="zh-CN" sz="26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endParaRPr lang="zh-CN" altLang="en-US" sz="2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sz="2600" dirty="0">
                <a:latin typeface="华文新魏" panose="02010800040101010101" pitchFamily="2" charset="-122"/>
                <a:ea typeface="华文新魏" panose="02010800040101010101" pitchFamily="2" charset="-122"/>
              </a:rPr>
              <a:t>linear</a:t>
            </a:r>
            <a:r>
              <a:rPr lang="zh-CN" altLang="en-US" sz="26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：线性平均速率，通常在</a:t>
            </a:r>
            <a:r>
              <a:rPr lang="en-US" altLang="zh-CN" sz="2600" dirty="0">
                <a:latin typeface="华文新魏" panose="02010800040101010101" pitchFamily="2" charset="-122"/>
                <a:ea typeface="华文新魏" panose="02010800040101010101" pitchFamily="2" charset="-122"/>
              </a:rPr>
              <a:t>color</a:t>
            </a:r>
            <a:r>
              <a:rPr lang="zh-CN" altLang="en-US" sz="2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和</a:t>
            </a:r>
            <a:r>
              <a:rPr lang="en-US" altLang="zh-CN" sz="2600" dirty="0">
                <a:latin typeface="华文新魏" panose="02010800040101010101" pitchFamily="2" charset="-122"/>
                <a:ea typeface="华文新魏" panose="02010800040101010101" pitchFamily="2" charset="-122"/>
              </a:rPr>
              <a:t>opacity</a:t>
            </a:r>
            <a:r>
              <a:rPr lang="zh-CN" altLang="en-US" sz="2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属性的变化</a:t>
            </a:r>
            <a:r>
              <a:rPr lang="zh-CN" altLang="en-US" sz="26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上</a:t>
            </a:r>
            <a:endParaRPr lang="en-US" altLang="zh-CN" sz="26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endParaRPr lang="zh-CN" altLang="en-US" sz="2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lvl="2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sz="26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cubic-</a:t>
            </a:r>
            <a:r>
              <a:rPr lang="en-US" altLang="zh-CN" sz="2600" dirty="0" err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bezier</a:t>
            </a:r>
            <a:r>
              <a:rPr lang="zh-CN" altLang="en-US" sz="26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函数，</a:t>
            </a:r>
            <a:r>
              <a:rPr lang="zh-CN" altLang="en-US" sz="2600" dirty="0" smtClean="0">
                <a:latin typeface="华文新魏" panose="02010800040101010101" pitchFamily="2" charset="-122"/>
                <a:ea typeface="华文新魏" panose="02010800040101010101" pitchFamily="2" charset="-122"/>
                <a:hlinkClick r:id="rId1"/>
              </a:rPr>
              <a:t>可以自己创造更多更优美的缓动类型</a:t>
            </a:r>
            <a:r>
              <a:rPr lang="zh-CN" altLang="en-US" sz="26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  </a:t>
            </a:r>
            <a:endParaRPr lang="en-US" altLang="zh-CN" sz="26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lvl="2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endParaRPr lang="en-US" altLang="zh-CN" sz="26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endParaRPr lang="zh-CN" altLang="en-US" sz="2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fontAlgn="auto">
              <a:spcAft>
                <a:spcPts val="0"/>
              </a:spcAft>
              <a:buFont typeface="Arial" panose="020B0604020202090204" pitchFamily="34" charset="0"/>
              <a:buChar char="•"/>
              <a:defRPr/>
            </a:pPr>
            <a:endParaRPr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5940425" y="4149725"/>
          <a:ext cx="27686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3" name="包装程序外壳对象" showAsIcon="1" r:id="rId2" imgW="2066925" imgH="523875" progId="Package">
                  <p:embed/>
                </p:oleObj>
              </mc:Choice>
              <mc:Fallback>
                <p:oleObj name="包装程序外壳对象" showAsIcon="1" r:id="rId2" imgW="2066925" imgH="523875" progId="Package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425" y="4149725"/>
                        <a:ext cx="2768600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7409269" y="5670649"/>
          <a:ext cx="14605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4" name="包装程序外壳对象" showAsIcon="1" r:id="rId4" imgW="1085850" imgH="523875" progId="Package">
                  <p:embed/>
                </p:oleObj>
              </mc:Choice>
              <mc:Fallback>
                <p:oleObj name="包装程序外壳对象" showAsIcon="1" r:id="rId4" imgW="1085850" imgH="523875" progId="Package">
                  <p:embed/>
                  <p:pic>
                    <p:nvPicPr>
                      <p:cNvPr id="0" name="图片 1038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09269" y="5670649"/>
                        <a:ext cx="14605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28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transition–</a:t>
            </a:r>
            <a:r>
              <a:rPr lang="zh-CN" altLang="en-US" sz="28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简写</a:t>
            </a:r>
            <a:endParaRPr lang="zh-CN" altLang="en-US" sz="280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panose="020B0604020202090204" pitchFamily="34" charset="0"/>
              <a:buNone/>
            </a:pP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transition:  property  duration 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function  delay</a:t>
            </a:r>
            <a:endParaRPr lang="en-US" altLang="zh-CN" sz="2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endParaRPr lang="en-US" altLang="zh-CN" sz="2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例如：</a:t>
            </a:r>
            <a:endParaRPr lang="en-US" altLang="zh-CN" sz="2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	transition: all 3s ease-in-out 0.5s;</a:t>
            </a:r>
            <a:endParaRPr lang="en-US" altLang="zh-CN" sz="2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endParaRPr lang="en-US" altLang="zh-CN" sz="2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	1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、只有</a:t>
            </a: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duration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是必须的，其它的都可省略</a:t>
            </a:r>
            <a:endParaRPr lang="en-US" altLang="zh-CN" sz="2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	2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、没有必须按照什么顺序</a:t>
            </a:r>
            <a:endParaRPr lang="zh-CN" altLang="en-US" sz="2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28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transition–</a:t>
            </a:r>
            <a:r>
              <a:rPr lang="zh-CN" altLang="en-US" sz="28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注意事项</a:t>
            </a:r>
            <a:endParaRPr lang="zh-CN" altLang="en-US" sz="2800" dirty="0" smtClean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1412875"/>
            <a:ext cx="8229600" cy="4525963"/>
          </a:xfrm>
        </p:spPr>
        <p:txBody>
          <a:bodyPr/>
          <a:lstStyle/>
          <a:p>
            <a:pPr marL="0" indent="0">
              <a:buFont typeface="Arial" panose="020B0604020202090204" pitchFamily="34" charset="0"/>
              <a:buNone/>
            </a:pP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看看下面的例子：</a:t>
            </a:r>
            <a:endParaRPr lang="en-US" altLang="zh-CN" sz="2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.box{width:200px;  height:200px; padding:50px;border:1px solid green;}</a:t>
            </a:r>
            <a:endParaRPr lang="en-US" altLang="zh-CN" sz="20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p {width:100px; height:100px; background:red;}</a:t>
            </a:r>
            <a:endParaRPr lang="en-US" altLang="zh-CN" sz="20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         </a:t>
            </a:r>
            <a:endParaRPr lang="en-US" altLang="zh-CN" sz="20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.box p {display: none; transition: all 3s ease;}</a:t>
            </a:r>
            <a:endParaRPr lang="en-US" altLang="zh-CN" sz="20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.box:hover p {display: block;} </a:t>
            </a:r>
            <a:endParaRPr lang="en-US" altLang="zh-CN" sz="20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endParaRPr lang="en-US" altLang="zh-CN" sz="20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 /**********************/</a:t>
            </a:r>
            <a:endParaRPr lang="en-US" altLang="zh-CN" sz="20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/* .box p {height: 0px; transition: all 3s ease;}</a:t>
            </a:r>
            <a:endParaRPr lang="en-US" altLang="zh-CN" sz="20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.box:hover p {height: 100px; height:auto;}  */</a:t>
            </a:r>
            <a:endParaRPr lang="en-US" altLang="zh-CN" sz="20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endParaRPr lang="en-US" altLang="zh-CN" sz="20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r>
              <a:rPr lang="zh-CN" altLang="en-US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具体代码看文件：</a:t>
            </a:r>
            <a:endParaRPr lang="zh-CN" altLang="en-US" sz="20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40425" y="3068638"/>
            <a:ext cx="2779713" cy="224676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属性从无到有或到不确定值，动画效果不会生效，因为浏览器不知道如何去做，对于元素从无到有，你可以选择</a:t>
            </a:r>
            <a:r>
              <a:rPr lang="en-US" altLang="zh-CN" sz="2000" dirty="0" smtClean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opacity</a:t>
            </a:r>
            <a:r>
              <a:rPr lang="zh-CN" altLang="en-US" sz="2000" dirty="0" smtClean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和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</a:rPr>
              <a:t>pointer-events</a:t>
            </a:r>
            <a:r>
              <a:rPr lang="zh-CN" altLang="en-US" sz="2000" dirty="0" smtClean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属</a:t>
            </a:r>
            <a:r>
              <a:rPr lang="zh-CN" altLang="en-US" sz="2000" dirty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性来处理。</a:t>
            </a:r>
            <a:endParaRPr lang="zh-CN" altLang="en-US" sz="2000" dirty="0">
              <a:solidFill>
                <a:schemeClr val="accent5">
                  <a:lumMod val="5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627784" y="5445224"/>
          <a:ext cx="21590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77" name="包装程序外壳对象" showAsIcon="1" r:id="rId1" imgW="1609725" imgH="523875" progId="Package">
                  <p:embed/>
                </p:oleObj>
              </mc:Choice>
              <mc:Fallback>
                <p:oleObj name="包装程序外壳对象" showAsIcon="1" r:id="rId1" imgW="1609725" imgH="523875" progId="Package">
                  <p:embed/>
                  <p:pic>
                    <p:nvPicPr>
                      <p:cNvPr id="0" name="图片 123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27784" y="5445224"/>
                        <a:ext cx="21590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468313" y="115888"/>
            <a:ext cx="8229600" cy="1143000"/>
          </a:xfrm>
        </p:spPr>
        <p:txBody>
          <a:bodyPr/>
          <a:lstStyle/>
          <a:p>
            <a:pPr algn="l"/>
            <a:r>
              <a:rPr lang="en-US" altLang="zh-CN" sz="28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transition–</a:t>
            </a:r>
            <a:r>
              <a:rPr lang="zh-CN" altLang="en-US" sz="28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高级用法</a:t>
            </a:r>
            <a:endParaRPr lang="zh-CN" altLang="en-US" sz="280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1052513"/>
            <a:ext cx="8496300" cy="4464719"/>
          </a:xfrm>
        </p:spPr>
        <p:txBody>
          <a:bodyPr/>
          <a:lstStyle/>
          <a:p>
            <a:pPr marL="0" indent="0">
              <a:buFont typeface="Arial" panose="020B0604020202090204" pitchFamily="34" charset="0"/>
              <a:buNone/>
            </a:pPr>
            <a:r>
              <a:rPr lang="zh-CN" altLang="en-US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需要给多个</a:t>
            </a:r>
            <a:r>
              <a:rPr lang="en-US" altLang="zh-CN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transition</a:t>
            </a:r>
            <a:r>
              <a:rPr lang="zh-CN" altLang="en-US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指定不同的效果时，</a:t>
            </a:r>
            <a:r>
              <a:rPr lang="en-US" altLang="zh-CN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all</a:t>
            </a:r>
            <a:r>
              <a:rPr lang="zh-CN" altLang="en-US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属性解决不了，可以这样写：</a:t>
            </a:r>
            <a:endParaRPr lang="en-US" altLang="zh-CN" sz="20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1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.animate {</a:t>
            </a:r>
            <a:endParaRPr lang="en-US" altLang="zh-CN" sz="18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1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    width: 100px;  background-color: #F00;  border-radius: 5px;</a:t>
            </a:r>
            <a:endParaRPr lang="en-US" altLang="zh-CN" sz="18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1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    transition-property: width, border-radius, background-color;</a:t>
            </a:r>
            <a:endParaRPr lang="en-US" altLang="zh-CN" sz="18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1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    transition-duration: 1s, 2s;</a:t>
            </a:r>
            <a:endParaRPr lang="en-US" altLang="zh-CN" sz="18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1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    transition-timing-function:  ease, ease-out, linear;</a:t>
            </a:r>
            <a:endParaRPr lang="en-US" altLang="zh-CN" sz="18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18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/* transition:width 1s ease, border-radius 2s ease-out, background-color 1s linear*/</a:t>
            </a:r>
            <a:endParaRPr lang="en-US" altLang="zh-CN" sz="1800" dirty="0" smtClean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1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  <a:endParaRPr lang="en-US" altLang="zh-CN" sz="18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1800" dirty="0">
                <a:latin typeface="华文新魏" panose="02010800040101010101" pitchFamily="2" charset="-122"/>
                <a:ea typeface="华文新魏" panose="02010800040101010101" pitchFamily="2" charset="-122"/>
              </a:rPr>
              <a:t>.</a:t>
            </a:r>
            <a:r>
              <a:rPr lang="en-US" altLang="zh-CN" sz="1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animate:hover {</a:t>
            </a:r>
            <a:endParaRPr lang="en-US" altLang="zh-CN" sz="18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1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    width: 200px;</a:t>
            </a:r>
            <a:endParaRPr lang="en-US" altLang="zh-CN" sz="18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1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    background-color: #00F;</a:t>
            </a:r>
            <a:endParaRPr lang="en-US" altLang="zh-CN" sz="18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1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    border-radius: 50%;</a:t>
            </a:r>
            <a:endParaRPr lang="en-US" altLang="zh-CN" sz="18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1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  <a:endParaRPr lang="en-US" altLang="zh-CN" sz="18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5224463" y="4232275"/>
          <a:ext cx="16891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8" name="包装程序外壳对象" showAsIcon="1" r:id="rId1" imgW="1257300" imgH="523875" progId="Package">
                  <p:embed/>
                </p:oleObj>
              </mc:Choice>
              <mc:Fallback>
                <p:oleObj name="包装程序外壳对象" showAsIcon="1" r:id="rId1" imgW="1257300" imgH="523875" progId="Package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4463" y="4232275"/>
                        <a:ext cx="1689100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539552" y="5602014"/>
            <a:ext cx="76328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Font typeface="Arial" panose="020B0604020202090204" pitchFamily="34" charset="0"/>
              <a:buNone/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注意其中的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transition-duration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只写了两个，那么第三个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transition-property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属性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background-color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就用循环到第一个，也就是说他的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transition-duration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值是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1s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。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28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t</a:t>
            </a:r>
            <a:r>
              <a:rPr lang="en-US" altLang="zh-CN" sz="28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ransition – </a:t>
            </a:r>
            <a:r>
              <a:rPr lang="en-US" altLang="zh-CN" sz="2800" dirty="0" err="1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transitionend</a:t>
            </a:r>
            <a:r>
              <a:rPr lang="zh-CN" altLang="en-US" sz="28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事件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576064"/>
          </a:xfrm>
        </p:spPr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en-US" sz="2400" dirty="0">
                <a:solidFill>
                  <a:srgbClr val="3F3F3F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过渡完成事件</a:t>
            </a:r>
            <a:r>
              <a:rPr lang="en-US" altLang="zh-CN" sz="2400" dirty="0">
                <a:solidFill>
                  <a:srgbClr val="3F3F3F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 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，看示例：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  <a:sym typeface="微软雅黑" pitchFamily="34" charset="-122"/>
            </a:endParaRPr>
          </a:p>
          <a:p>
            <a:pPr marL="0" lvl="1" indent="0">
              <a:buNone/>
            </a:pPr>
            <a:endParaRPr lang="en-US" altLang="zh-CN" sz="2400" dirty="0" smtClean="0">
              <a:solidFill>
                <a:srgbClr val="3F3F3F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微软雅黑" pitchFamily="34" charset="-122"/>
            </a:endParaRPr>
          </a:p>
          <a:p>
            <a:pPr marL="0" lvl="1" indent="0">
              <a:buNone/>
            </a:pPr>
            <a:endParaRPr lang="en-US" altLang="zh-CN" sz="2400" dirty="0" smtClean="0">
              <a:solidFill>
                <a:srgbClr val="3F3F3F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微软雅黑" pitchFamily="34" charset="-122"/>
            </a:endParaRPr>
          </a:p>
          <a:p>
            <a:pPr marL="0" lvl="1" indent="0">
              <a:buNone/>
            </a:pPr>
            <a:endParaRPr lang="en-US" altLang="zh-CN" sz="2400" dirty="0">
              <a:solidFill>
                <a:srgbClr val="3F3F3F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微软雅黑" pitchFamily="34" charset="-122"/>
            </a:endParaRPr>
          </a:p>
          <a:p>
            <a:pPr marL="0" lvl="1" indent="0">
              <a:buNone/>
            </a:pP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  <a:sym typeface="微软雅黑" pitchFamily="34" charset="-122"/>
            </a:endParaRPr>
          </a:p>
          <a:p>
            <a:pPr marL="0" lvl="1" indent="0">
              <a:buNone/>
            </a:pPr>
            <a:endParaRPr lang="en-US" altLang="zh-CN" sz="2400" dirty="0" smtClean="0">
              <a:latin typeface="华文新魏" panose="02010800040101010101" pitchFamily="2" charset="-122"/>
              <a:ea typeface="华文新魏" panose="02010800040101010101" pitchFamily="2" charset="-122"/>
              <a:sym typeface="微软雅黑" pitchFamily="34" charset="-122"/>
            </a:endParaRPr>
          </a:p>
          <a:p>
            <a:pPr marL="0" lvl="1" indent="0">
              <a:buNone/>
            </a:pP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  <a:sym typeface="微软雅黑" pitchFamily="34" charset="-122"/>
            </a:endParaRPr>
          </a:p>
          <a:p>
            <a:pPr marL="0" lvl="1" indent="0">
              <a:buNone/>
            </a:pPr>
            <a:endParaRPr lang="zh-CN" altLang="en-US" sz="2400" dirty="0">
              <a:solidFill>
                <a:srgbClr val="3F3F3F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微软雅黑" pitchFamily="34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899592" y="2132856"/>
          <a:ext cx="18542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09" name="包装程序外壳对象" showAsIcon="1" r:id="rId1" imgW="1381125" imgH="523875" progId="Package">
                  <p:embed/>
                </p:oleObj>
              </mc:Choice>
              <mc:Fallback>
                <p:oleObj name="包装程序外壳对象" showAsIcon="1" r:id="rId1" imgW="1381125" imgH="523875" progId="Package">
                  <p:embed/>
                  <p:pic>
                    <p:nvPicPr>
                      <p:cNvPr id="0" name="图片 3910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99592" y="2132856"/>
                        <a:ext cx="18542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827584" y="5733256"/>
          <a:ext cx="18542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10" name="包装程序外壳对象" showAsIcon="1" r:id="rId3" imgW="1381125" imgH="523875" progId="Package">
                  <p:embed/>
                </p:oleObj>
              </mc:Choice>
              <mc:Fallback>
                <p:oleObj name="包装程序外壳对象" showAsIcon="1" r:id="rId3" imgW="1381125" imgH="523875" progId="Package">
                  <p:embed/>
                  <p:pic>
                    <p:nvPicPr>
                      <p:cNvPr id="0" name="图片 3910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7584" y="5733256"/>
                        <a:ext cx="18542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971600" y="4052104"/>
          <a:ext cx="18542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11" name="包装程序外壳对象" showAsIcon="1" r:id="rId5" imgW="1381125" imgH="523875" progId="Package">
                  <p:embed/>
                </p:oleObj>
              </mc:Choice>
              <mc:Fallback>
                <p:oleObj name="包装程序外壳对象" showAsIcon="1" r:id="rId5" imgW="1381125" imgH="523875" progId="Package">
                  <p:embed/>
                  <p:pic>
                    <p:nvPicPr>
                      <p:cNvPr id="0" name="图片 391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71600" y="4052104"/>
                        <a:ext cx="18542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724128" y="2420888"/>
            <a:ext cx="2952328" cy="163121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可以在执行动画的时候将浏览器切换到后台，过一段时间再切回来，可以看到那段时间浏览器会自动挂起暂停动画</a:t>
            </a:r>
            <a:endParaRPr lang="en-US" altLang="zh-CN" sz="1400" dirty="0" smtClean="0">
              <a:solidFill>
                <a:srgbClr val="92D05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5724" y="3327765"/>
            <a:ext cx="4500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transitionend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事件死循环，示例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：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  <a:sym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3568" y="515719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解决方法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：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  <a:sym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28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Animation</a:t>
            </a:r>
            <a:endParaRPr lang="zh-CN" altLang="en-US" sz="2800" dirty="0" smtClean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39938" name="Picture 2" descr="C:\Users\huanbin\Desktop\20150309180731626.gif"/>
          <p:cNvPicPr>
            <a:picLocks noChangeAspect="1" noChangeArrowheads="1" noCrop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915816" y="1196751"/>
            <a:ext cx="3009900" cy="534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28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Animation</a:t>
            </a:r>
            <a:r>
              <a:rPr lang="zh-CN" altLang="en-US" sz="28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简介</a:t>
            </a:r>
            <a:endParaRPr lang="zh-CN" altLang="en-US" sz="2800" dirty="0" smtClean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975" cy="4525963"/>
          </a:xfrm>
        </p:spPr>
        <p:txBody>
          <a:bodyPr rtlCol="0">
            <a:normAutofit fontScale="85000" lnSpcReduction="10000"/>
          </a:bodyPr>
          <a:lstStyle/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sz="26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Animation</a:t>
            </a:r>
            <a:r>
              <a:rPr lang="zh-CN" altLang="en-US" sz="26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和</a:t>
            </a:r>
            <a:r>
              <a:rPr lang="en-US" altLang="zh-CN" sz="26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Transition</a:t>
            </a:r>
            <a:r>
              <a:rPr lang="zh-CN" altLang="en-US" sz="26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的不同</a:t>
            </a:r>
            <a:endParaRPr lang="en-US" altLang="zh-CN" sz="26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endParaRPr lang="zh-CN" altLang="en-US" sz="26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sz="26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  <a:r>
              <a:rPr lang="zh-CN" altLang="en-US" sz="26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、和</a:t>
            </a:r>
            <a:r>
              <a:rPr lang="en-US" altLang="zh-CN" sz="2600" dirty="0">
                <a:latin typeface="华文新魏" panose="02010800040101010101" pitchFamily="2" charset="-122"/>
                <a:ea typeface="华文新魏" panose="02010800040101010101" pitchFamily="2" charset="-122"/>
              </a:rPr>
              <a:t>transition</a:t>
            </a:r>
            <a:r>
              <a:rPr lang="zh-CN" altLang="en-US" sz="26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一样都可以定义开始和结束状态，但是</a:t>
            </a:r>
            <a:r>
              <a:rPr lang="en-US" altLang="zh-CN" sz="2600" dirty="0">
                <a:latin typeface="华文新魏" panose="02010800040101010101" pitchFamily="2" charset="-122"/>
                <a:ea typeface="华文新魏" panose="02010800040101010101" pitchFamily="2" charset="-122"/>
              </a:rPr>
              <a:t>animation</a:t>
            </a:r>
            <a:r>
              <a:rPr lang="zh-CN" altLang="en-US" sz="2600" dirty="0">
                <a:latin typeface="华文新魏" panose="02010800040101010101" pitchFamily="2" charset="-122"/>
                <a:ea typeface="华文新魏" panose="02010800040101010101" pitchFamily="2" charset="-122"/>
              </a:rPr>
              <a:t>还可以指定更确定的中间</a:t>
            </a:r>
            <a:r>
              <a:rPr lang="zh-CN" altLang="en-US" sz="26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状态</a:t>
            </a:r>
            <a:endParaRPr lang="en-US" altLang="zh-CN" sz="26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endParaRPr lang="zh-CN" altLang="en-US" sz="2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sz="26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2</a:t>
            </a:r>
            <a:r>
              <a:rPr lang="zh-CN" altLang="en-US" sz="26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sz="26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animation</a:t>
            </a:r>
            <a:r>
              <a:rPr lang="zh-CN" altLang="en-US" sz="2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可以像</a:t>
            </a:r>
            <a:r>
              <a:rPr lang="en-US" altLang="zh-CN" sz="2600" dirty="0">
                <a:latin typeface="华文新魏" panose="02010800040101010101" pitchFamily="2" charset="-122"/>
                <a:ea typeface="华文新魏" panose="02010800040101010101" pitchFamily="2" charset="-122"/>
              </a:rPr>
              <a:t>transition</a:t>
            </a:r>
            <a:r>
              <a:rPr lang="zh-CN" altLang="en-US" sz="26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一样被触发，也可以自动</a:t>
            </a:r>
            <a:r>
              <a:rPr lang="zh-CN" altLang="en-US" sz="26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运行</a:t>
            </a:r>
            <a:endParaRPr lang="en-US" altLang="zh-CN" sz="26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endParaRPr lang="zh-CN" altLang="en-US" sz="2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sz="26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3</a:t>
            </a:r>
            <a:r>
              <a:rPr lang="zh-CN" altLang="en-US" sz="26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sz="26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animation</a:t>
            </a:r>
            <a:r>
              <a:rPr lang="zh-CN" altLang="en-US" sz="2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可以无限循环的运行下去，也可以指定运行的</a:t>
            </a:r>
            <a:r>
              <a:rPr lang="zh-CN" altLang="en-US" sz="26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次数</a:t>
            </a:r>
            <a:endParaRPr lang="en-US" altLang="zh-CN" sz="26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endParaRPr lang="zh-CN" altLang="en-US" sz="2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sz="26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4</a:t>
            </a:r>
            <a:r>
              <a:rPr lang="zh-CN" altLang="en-US" sz="26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sz="26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animation</a:t>
            </a:r>
            <a:r>
              <a:rPr lang="zh-CN" altLang="en-US" sz="2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可以在顺序运行也可以反向</a:t>
            </a:r>
            <a:r>
              <a:rPr lang="zh-CN" altLang="en-US" sz="26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运行</a:t>
            </a:r>
            <a:endParaRPr lang="en-US" altLang="zh-CN" sz="26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endParaRPr lang="zh-CN" altLang="en-US" sz="2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sz="26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5</a:t>
            </a:r>
            <a:r>
              <a:rPr lang="zh-CN" altLang="en-US" sz="26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sz="2600" dirty="0" err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animation</a:t>
            </a:r>
            <a:r>
              <a:rPr lang="zh-CN" altLang="en-US" sz="2600" dirty="0">
                <a:latin typeface="华文新魏" panose="02010800040101010101" pitchFamily="2" charset="-122"/>
                <a:ea typeface="华文新魏" panose="02010800040101010101" pitchFamily="2" charset="-122"/>
              </a:rPr>
              <a:t>写起来稍麻烦些，但是依然比</a:t>
            </a:r>
            <a:r>
              <a:rPr lang="en-US" altLang="zh-CN" sz="26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js</a:t>
            </a:r>
            <a:r>
              <a:rPr lang="zh-CN" altLang="en-US" sz="2600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简单许多</a:t>
            </a:r>
            <a:endParaRPr lang="zh-CN" altLang="en-US" sz="2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fontAlgn="auto">
              <a:spcAft>
                <a:spcPts val="0"/>
              </a:spcAft>
              <a:buFont typeface="Arial" panose="020B0604020202090204" pitchFamily="34" charset="0"/>
              <a:buChar char="•"/>
              <a:defRPr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altLang="zh-CN" sz="31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Animation - </a:t>
            </a:r>
            <a:r>
              <a:rPr lang="zh-CN" altLang="en-US" sz="31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创建</a:t>
            </a:r>
            <a:r>
              <a:rPr lang="zh-CN" altLang="en-US" sz="31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动画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panose="020B0604020202090204" pitchFamily="34" charset="0"/>
              <a:buNone/>
            </a:pP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创建动画分三个基本步骤：</a:t>
            </a:r>
            <a:endParaRPr lang="en-US" altLang="zh-CN" sz="2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endParaRPr lang="en-US" altLang="zh-CN" sz="2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	1. 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创建关键帧</a:t>
            </a:r>
            <a:endParaRPr lang="zh-CN" altLang="en-US" sz="2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endParaRPr lang="en-US" altLang="zh-CN" sz="2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	2. 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指定动画属性</a:t>
            </a:r>
            <a:endParaRPr lang="zh-CN" altLang="en-US" sz="2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	</a:t>
            </a:r>
            <a:endParaRPr lang="zh-CN" altLang="en-US" sz="2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	3. 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应用动画</a:t>
            </a:r>
            <a:endParaRPr lang="zh-CN" altLang="en-US" sz="2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4824536"/>
          </a:xfrm>
        </p:spPr>
        <p:txBody>
          <a:bodyPr/>
          <a:lstStyle/>
          <a:p>
            <a:pPr marL="0" indent="0">
              <a:buFont typeface="Arial" panose="020B0604020202090204" pitchFamily="34" charset="0"/>
              <a:buNone/>
            </a:pPr>
            <a:r>
              <a:rPr lang="en-US" altLang="zh-CN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  <a:r>
              <a:rPr lang="zh-CN" altLang="en-US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、顺滑</a:t>
            </a:r>
            <a:endParaRPr lang="en-US" altLang="zh-CN" sz="28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endParaRPr lang="en-US" altLang="zh-CN" sz="2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2</a:t>
            </a:r>
            <a:r>
              <a:rPr lang="zh-CN" altLang="en-US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高大</a:t>
            </a:r>
            <a:r>
              <a:rPr lang="zh-CN" altLang="en-US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上</a:t>
            </a:r>
            <a:r>
              <a:rPr lang="en-US" altLang="zh-CN" sz="2800" dirty="0" smtClean="0">
                <a:latin typeface="华文新魏" panose="02010800040101010101" pitchFamily="2" charset="-122"/>
                <a:ea typeface="华文新魏" panose="02010800040101010101" pitchFamily="2" charset="-122"/>
                <a:hlinkClick r:id="rId1"/>
              </a:rPr>
              <a:t>(</a:t>
            </a:r>
            <a:r>
              <a:rPr lang="zh-CN" altLang="en-US" sz="2800" dirty="0" smtClean="0">
                <a:latin typeface="华文新魏" panose="02010800040101010101" pitchFamily="2" charset="-122"/>
                <a:ea typeface="华文新魏" panose="02010800040101010101" pitchFamily="2" charset="-122"/>
                <a:hlinkClick r:id="rId1"/>
              </a:rPr>
              <a:t>示例</a:t>
            </a:r>
            <a:r>
              <a:rPr lang="en-US" altLang="zh-CN" sz="2800" dirty="0" smtClean="0">
                <a:latin typeface="华文新魏" panose="02010800040101010101" pitchFamily="2" charset="-122"/>
                <a:ea typeface="华文新魏" panose="02010800040101010101" pitchFamily="2" charset="-122"/>
                <a:hlinkClick r:id="rId1"/>
              </a:rPr>
              <a:t>)</a:t>
            </a:r>
            <a:endParaRPr lang="en-US" altLang="zh-CN" sz="28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endParaRPr lang="en-US" altLang="zh-CN" sz="2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3</a:t>
            </a:r>
            <a:r>
              <a:rPr lang="zh-CN" altLang="en-US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、体验好</a:t>
            </a:r>
            <a:endParaRPr lang="en-US" altLang="zh-CN" sz="2800" dirty="0" smtClean="0">
              <a:latin typeface="华文新魏" panose="02010800040101010101" pitchFamily="2" charset="-122"/>
              <a:ea typeface="华文新魏" panose="02010800040101010101" pitchFamily="2" charset="-122"/>
              <a:sym typeface="微软雅黑" pitchFamily="34" charset="-122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zh-CN" altLang="en-US" sz="32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动画</a:t>
            </a: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目的</a:t>
            </a:r>
            <a:endParaRPr lang="zh-CN" altLang="en-US" sz="3200" dirty="0" smtClean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03648" y="5085184"/>
            <a:ext cx="576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PS: </a:t>
            </a:r>
            <a:r>
              <a:rPr lang="zh-CN" altLang="en-US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不要直接拷贝</a:t>
            </a:r>
            <a:r>
              <a:rPr lang="en-US" altLang="zh-CN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PPT</a:t>
            </a:r>
            <a:r>
              <a:rPr lang="zh-CN" altLang="en-US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里面的代码到</a:t>
            </a:r>
            <a:r>
              <a:rPr lang="en-US" altLang="zh-CN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html</a:t>
            </a:r>
            <a:r>
              <a:rPr lang="zh-CN" altLang="en-US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里去运行，貌似有格式问题，很多时候明明正常的代码却会不起作用</a:t>
            </a:r>
            <a:endParaRPr lang="zh-CN" altLang="en-US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65729" y="2837962"/>
            <a:ext cx="3600450" cy="792163"/>
          </a:xfrm>
        </p:spPr>
        <p:txBody>
          <a:bodyPr/>
          <a:lstStyle/>
          <a:p>
            <a:pPr marL="0" indent="0" algn="ctr">
              <a:buFont typeface="Arial" panose="020B0604020202090204" pitchFamily="34" charset="0"/>
              <a:buNone/>
            </a:pPr>
            <a:r>
              <a:rPr lang="zh-CN" altLang="en-US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先看个示例</a:t>
            </a:r>
            <a:endParaRPr lang="zh-CN" altLang="en-US" dirty="0" smtClean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" name="下箭头 3"/>
          <p:cNvSpPr/>
          <p:nvPr/>
        </p:nvSpPr>
        <p:spPr>
          <a:xfrm>
            <a:off x="5364088" y="2564904"/>
            <a:ext cx="485775" cy="977900"/>
          </a:xfrm>
          <a:prstGeom prst="down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10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Animation –</a:t>
            </a:r>
            <a:r>
              <a:rPr lang="zh-CN" altLang="en-US" sz="310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创建关键帧</a:t>
            </a:r>
            <a:r>
              <a:rPr lang="en-US" altLang="zh-CN" sz="310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(keyframes)</a:t>
            </a:r>
            <a:br>
              <a:rPr lang="en-US" altLang="zh-CN" sz="31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endParaRPr lang="zh-CN" altLang="en-US" sz="310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975"/>
            <a:ext cx="8229600" cy="5111750"/>
          </a:xfrm>
        </p:spPr>
        <p:txBody>
          <a:bodyPr rtlCol="0">
            <a:normAutofit/>
          </a:bodyPr>
          <a:lstStyle/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endParaRPr lang="en-US" altLang="zh-CN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@</a:t>
            </a:r>
            <a:r>
              <a:rPr lang="en-US" altLang="zh-CN" sz="20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keyframes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 </a:t>
            </a:r>
            <a:r>
              <a:rPr lang="en-US" altLang="zh-CN" sz="20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colorchange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 {</a:t>
            </a:r>
            <a:endParaRPr lang="en-US" altLang="zh-CN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    0% { background-color: black; }</a:t>
            </a:r>
            <a:endParaRPr lang="en-US" altLang="zh-CN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    25% { background-color: #F00;  }</a:t>
            </a:r>
            <a:endParaRPr lang="en-US" altLang="zh-CN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    50% { background-color: #0F0;  }</a:t>
            </a:r>
            <a:endParaRPr lang="en-US" altLang="zh-CN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    75% { background-color: #F0F; }</a:t>
            </a:r>
            <a:endParaRPr lang="en-US" altLang="zh-CN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    100% { background-color: #FFF;  }</a:t>
            </a:r>
            <a:endParaRPr lang="en-US" altLang="zh-CN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  <a:endParaRPr lang="en-US" altLang="zh-CN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fontAlgn="auto">
              <a:spcAft>
                <a:spcPts val="0"/>
              </a:spcAft>
              <a:buFont typeface="Arial" panose="020B0604020202090204" pitchFamily="34" charset="0"/>
              <a:buChar char="•"/>
              <a:defRPr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280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Animation –</a:t>
            </a:r>
            <a:r>
              <a:rPr lang="zh-CN" altLang="en-US" sz="280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指定动画属性、应用动画</a:t>
            </a:r>
            <a:endParaRPr lang="zh-CN" altLang="en-US" sz="280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55000" lnSpcReduction="20000"/>
          </a:bodyPr>
          <a:lstStyle/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zh-CN" altLang="en-US" sz="4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和</a:t>
            </a:r>
            <a:r>
              <a:rPr lang="en-US" altLang="zh-CN" sz="4400" dirty="0">
                <a:latin typeface="华文新魏" panose="02010800040101010101" pitchFamily="2" charset="-122"/>
                <a:ea typeface="华文新魏" panose="02010800040101010101" pitchFamily="2" charset="-122"/>
              </a:rPr>
              <a:t>transition</a:t>
            </a:r>
            <a:r>
              <a:rPr lang="zh-CN" altLang="en-US" sz="4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差不太</a:t>
            </a:r>
            <a:r>
              <a:rPr lang="zh-CN" altLang="en-US" sz="4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多</a:t>
            </a:r>
            <a:endParaRPr lang="en-US" altLang="zh-CN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#</a:t>
            </a:r>
            <a:r>
              <a:rPr lang="en-US" altLang="zh-CN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myelement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 {</a:t>
            </a: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    animation-name: </a:t>
            </a:r>
            <a:r>
              <a:rPr lang="en-US" altLang="zh-CN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colorchange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; /**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这里引用了前面定义的动画**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/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    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animation-duration: 5s;</a:t>
            </a: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    animation-timing-function: linear;</a:t>
            </a: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    animation-delay: 1s;</a:t>
            </a: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    animation-iteration-count: infinite;</a:t>
            </a: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    animation-direction: alternate;</a:t>
            </a: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  <a:endParaRPr lang="en-US" altLang="zh-CN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/****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简写****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/</a:t>
            </a:r>
            <a:endParaRPr lang="zh-CN" altLang="en-US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#</a:t>
            </a:r>
            <a:r>
              <a:rPr lang="en-US" altLang="zh-CN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myelement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 {</a:t>
            </a: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    animation: </a:t>
            </a:r>
            <a:r>
              <a:rPr lang="en-US" altLang="zh-CN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colorchange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 5s linear 1s infinite alternate;</a:t>
            </a: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fontAlgn="auto">
              <a:spcAft>
                <a:spcPts val="0"/>
              </a:spcAft>
              <a:buFont typeface="Arial" panose="020B0604020202090204" pitchFamily="34" charset="0"/>
              <a:buChar char="•"/>
              <a:defRPr/>
            </a:pP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5940425" y="3644900"/>
          <a:ext cx="13589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41" name="包装程序外壳对象" showAsIcon="1" r:id="rId1" imgW="1009650" imgH="523875" progId="Package">
                  <p:embed/>
                </p:oleObj>
              </mc:Choice>
              <mc:Fallback>
                <p:oleObj name="包装程序外壳对象" showAsIcon="1" r:id="rId1" imgW="1009650" imgH="523875" progId="Package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425" y="3644900"/>
                        <a:ext cx="1358900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28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Animation – </a:t>
            </a:r>
            <a:r>
              <a:rPr lang="zh-CN" altLang="en-US" sz="28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属性说明</a:t>
            </a:r>
            <a:endParaRPr lang="zh-CN" altLang="en-US" sz="280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77500" lnSpcReduction="20000"/>
          </a:bodyPr>
          <a:lstStyle/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animation-name: 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一个或多个动画标识符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 </a:t>
            </a:r>
            <a:endParaRPr lang="en-US" altLang="zh-CN" sz="2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endParaRPr lang="en-US" altLang="zh-CN" sz="2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animation-duration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: 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运动时间</a:t>
            </a:r>
            <a:endParaRPr lang="en-US" altLang="zh-CN" sz="2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endParaRPr lang="en-US" altLang="zh-CN" sz="2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animation-timing-function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: 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运动形式</a:t>
            </a:r>
            <a:endParaRPr lang="en-US" altLang="zh-CN" sz="2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animation-delay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: 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延迟时间</a:t>
            </a:r>
            <a:endParaRPr lang="en-US" altLang="zh-CN" sz="2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endParaRPr lang="en-US" altLang="zh-CN" sz="2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animation-iteration-count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: 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动画循环的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次数</a:t>
            </a:r>
            <a:endParaRPr lang="en-US" altLang="zh-CN" sz="2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animation-direction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: 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动画循环的播放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方向</a:t>
            </a:r>
            <a:endParaRPr lang="en-US" altLang="zh-CN" sz="2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animation-play-state: 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 动画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是播放还是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暂停</a:t>
            </a:r>
            <a:endParaRPr lang="en-US" altLang="zh-CN" sz="2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animation-fill-mode: 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在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动画开始播放之前或结束播放之后的状态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fontAlgn="auto">
              <a:spcAft>
                <a:spcPts val="0"/>
              </a:spcAft>
              <a:buFont typeface="Arial" panose="020B0604020202090204" pitchFamily="34" charset="0"/>
              <a:buChar char="•"/>
              <a:defRPr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280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Animation –count</a:t>
            </a:r>
            <a:r>
              <a:rPr lang="zh-CN" altLang="en-US" sz="280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sz="280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function</a:t>
            </a:r>
            <a:endParaRPr lang="zh-CN" altLang="en-US" sz="280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panose="020B0604020202090204" pitchFamily="34" charset="0"/>
              <a:buNone/>
            </a:pP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animation-iteration-count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用来指定动画循环的次数：数字或无限循环用</a:t>
            </a: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infinite</a:t>
            </a:r>
            <a:endParaRPr lang="en-US" altLang="zh-CN" sz="2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endParaRPr lang="en-US" altLang="zh-CN" sz="2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None/>
            </a:pP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animation-timing-function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除了</a:t>
            </a: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transition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中的那些，还有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step-start, step-end, steps()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，这几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个稍微复杂点，具体可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以看文章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《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  <a:hlinkClick r:id="rId1"/>
              </a:rPr>
              <a:t>CSS3 timing-function: steps() 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  <a:hlinkClick r:id="rId1"/>
              </a:rPr>
              <a:t>详解</a:t>
            </a: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》</a:t>
            </a:r>
            <a:endParaRPr lang="en-US" altLang="zh-CN" sz="2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None/>
            </a:pP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None/>
            </a:pP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这里说一下</a:t>
            </a: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step-start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：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“一步一步开始”，表现在动画中就是一帧一帧播放、一顿一顿画面</a:t>
            </a: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.  </a:t>
            </a:r>
            <a:r>
              <a:rPr lang="en-US" altLang="zh-CN" sz="24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Ps: </a:t>
            </a:r>
            <a:r>
              <a:rPr lang="zh-CN" altLang="en-US" sz="24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后面有实例</a:t>
            </a:r>
            <a:endParaRPr lang="zh-CN" altLang="en-US" sz="2400" dirty="0" smtClean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280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Animation –animation-direction</a:t>
            </a:r>
            <a:endParaRPr lang="zh-CN" altLang="en-US" sz="2800" smtClean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76872"/>
          </a:xfrm>
        </p:spPr>
        <p:txBody>
          <a:bodyPr rtlCol="0">
            <a:normAutofit lnSpcReduction="10000"/>
          </a:bodyPr>
          <a:lstStyle/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动画循环的播放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方向，有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4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个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值：</a:t>
            </a:r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normal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：默认，从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0%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执行到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100%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2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reverse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：动画从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100%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执行到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0%</a:t>
            </a: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3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alternate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：动画在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0%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到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100%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之间往复执行</a:t>
            </a:r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4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alternate-reverse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与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alternate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一致，不过是从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100%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开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始</a:t>
            </a:r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051050" y="4581525"/>
          <a:ext cx="22479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4" name="包装程序外壳对象" showAsIcon="1" r:id="rId1" imgW="1676400" imgH="523875" progId="Package">
                  <p:embed/>
                </p:oleObj>
              </mc:Choice>
              <mc:Fallback>
                <p:oleObj name="包装程序外壳对象" showAsIcon="1" r:id="rId1" imgW="1676400" imgH="523875" progId="Package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4581525"/>
                        <a:ext cx="2247900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280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Animation –animation-play-state </a:t>
            </a:r>
            <a:endParaRPr lang="zh-CN" altLang="en-US" sz="2800" smtClean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72816"/>
          </a:xfrm>
        </p:spPr>
        <p:txBody>
          <a:bodyPr rtlCol="0">
            <a:normAutofit/>
          </a:bodyPr>
          <a:lstStyle/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动画是播放还是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暂停，有</a:t>
            </a: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2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个值：</a:t>
            </a:r>
            <a:endParaRPr lang="en-US" altLang="zh-CN" sz="2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paused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：暂停正在运行的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动画</a:t>
            </a:r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2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running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：继续运行之前被暂停的动画。动画从当前值重新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启动</a:t>
            </a:r>
            <a:endParaRPr lang="en-US" altLang="zh-CN" sz="2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fontAlgn="auto">
              <a:spcAft>
                <a:spcPts val="0"/>
              </a:spcAft>
              <a:buFont typeface="Arial" panose="020B0604020202090204" pitchFamily="34" charset="0"/>
              <a:buChar char="•"/>
              <a:defRPr/>
            </a:pPr>
            <a:endParaRPr lang="en-US" altLang="zh-CN" dirty="0"/>
          </a:p>
          <a:p>
            <a:pPr fontAlgn="auto">
              <a:spcAft>
                <a:spcPts val="0"/>
              </a:spcAft>
              <a:buFont typeface="Arial" panose="020B0604020202090204" pitchFamily="34" charset="0"/>
              <a:buChar char="•"/>
              <a:defRPr/>
            </a:pPr>
            <a:endParaRPr lang="en-US" altLang="zh-CN" dirty="0" smtClean="0"/>
          </a:p>
          <a:p>
            <a:pPr fontAlgn="auto">
              <a:spcAft>
                <a:spcPts val="0"/>
              </a:spcAft>
              <a:buFont typeface="Arial" panose="020B0604020202090204" pitchFamily="34" charset="0"/>
              <a:buChar char="•"/>
              <a:defRPr/>
            </a:pPr>
            <a:endParaRPr lang="en-US" altLang="zh-CN" dirty="0"/>
          </a:p>
          <a:p>
            <a:pPr fontAlgn="auto">
              <a:spcAft>
                <a:spcPts val="0"/>
              </a:spcAft>
              <a:buFont typeface="Arial" panose="020B0604020202090204" pitchFamily="34" charset="0"/>
              <a:buChar char="•"/>
              <a:defRPr/>
            </a:pPr>
            <a:endParaRPr lang="en-US" altLang="zh-CN" dirty="0" smtClean="0"/>
          </a:p>
          <a:p>
            <a:pPr fontAlgn="auto">
              <a:spcAft>
                <a:spcPts val="0"/>
              </a:spcAft>
              <a:buFont typeface="Arial" panose="020B0604020202090204" pitchFamily="34" charset="0"/>
              <a:buChar char="•"/>
              <a:defRPr/>
            </a:pPr>
            <a:endParaRPr lang="en-US" altLang="zh-CN" dirty="0"/>
          </a:p>
          <a:p>
            <a:pPr fontAlgn="auto">
              <a:spcAft>
                <a:spcPts val="0"/>
              </a:spcAft>
              <a:buFont typeface="Arial" panose="020B0604020202090204" pitchFamily="34" charset="0"/>
              <a:buChar char="•"/>
              <a:defRPr/>
            </a:pPr>
            <a:endParaRPr lang="en-US" altLang="zh-CN" dirty="0" smtClean="0"/>
          </a:p>
          <a:p>
            <a:pPr fontAlgn="auto">
              <a:spcAft>
                <a:spcPts val="0"/>
              </a:spcAft>
              <a:buFont typeface="Arial" panose="020B0604020202090204" pitchFamily="34" charset="0"/>
              <a:buChar char="•"/>
              <a:defRPr/>
            </a:pPr>
            <a:endParaRPr lang="zh-CN" altLang="en-US" dirty="0"/>
          </a:p>
          <a:p>
            <a:pPr fontAlgn="auto">
              <a:spcAft>
                <a:spcPts val="0"/>
              </a:spcAft>
              <a:buFont typeface="Arial" panose="020B0604020202090204" pitchFamily="34" charset="0"/>
              <a:buChar char="•"/>
              <a:defRPr/>
            </a:pP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051050" y="4292600"/>
          <a:ext cx="23495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9" name="包装程序外壳对象" showAsIcon="1" r:id="rId1" imgW="1752600" imgH="523875" progId="Package">
                  <p:embed/>
                </p:oleObj>
              </mc:Choice>
              <mc:Fallback>
                <p:oleObj name="包装程序外壳对象" showAsIcon="1" r:id="rId1" imgW="1752600" imgH="523875" progId="Package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4292600"/>
                        <a:ext cx="2349500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transition</a:t>
            </a:r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真的无法控制暂停和播放吗</a:t>
            </a:r>
            <a:r>
              <a:rPr lang="zh-CN" altLang="en-US" sz="32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？</a:t>
            </a:r>
            <a:b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浏览器并没有和</a:t>
            </a:r>
            <a:r>
              <a:rPr lang="en-US" altLang="zh-CN" sz="2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animation</a:t>
            </a:r>
            <a:r>
              <a:rPr lang="zh-CN" altLang="en-US" sz="2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一样，对</a:t>
            </a:r>
            <a:r>
              <a:rPr lang="en-US" altLang="zh-CN" sz="2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transition</a:t>
            </a:r>
            <a:r>
              <a:rPr lang="zh-CN" altLang="en-US" sz="22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提供暂停和播放的支持，但是真的就无法控制吗？</a:t>
            </a:r>
            <a:endParaRPr lang="en-US" altLang="zh-CN" sz="22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4932040" y="2996952"/>
          <a:ext cx="2576513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2" name="包装程序外壳对象" showAsIcon="1" r:id="rId1" imgW="1924050" imgH="523875" progId="Package">
                  <p:embed/>
                </p:oleObj>
              </mc:Choice>
              <mc:Fallback>
                <p:oleObj name="包装程序外壳对象" showAsIcon="1" r:id="rId1" imgW="1924050" imgH="523875" progId="Package">
                  <p:embed/>
                  <p:pic>
                    <p:nvPicPr>
                      <p:cNvPr id="0" name="图片 4307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932040" y="2996952"/>
                        <a:ext cx="2576513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051720" y="3068960"/>
          <a:ext cx="2576512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3" name="包装程序外壳对象" showAsIcon="1" r:id="rId3" imgW="1924050" imgH="523875" progId="Package">
                  <p:embed/>
                </p:oleObj>
              </mc:Choice>
              <mc:Fallback>
                <p:oleObj name="包装程序外壳对象" showAsIcon="1" r:id="rId3" imgW="1924050" imgH="523875" progId="Package">
                  <p:embed/>
                  <p:pic>
                    <p:nvPicPr>
                      <p:cNvPr id="0" name="图片 4307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51720" y="3068960"/>
                        <a:ext cx="2576512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280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Animation –animation-fill-mode </a:t>
            </a:r>
            <a:endParaRPr lang="zh-CN" altLang="en-US" sz="2800" smtClean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panose="020B0604020202090204" pitchFamily="34" charset="0"/>
              <a:buNone/>
            </a:pP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在动画开始播放之前或结束播放之后的状态：</a:t>
            </a:r>
            <a:endParaRPr lang="zh-CN" altLang="en-US" sz="2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none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：默认值</a:t>
            </a: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,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默认行为不变</a:t>
            </a:r>
            <a:endParaRPr lang="en-US" altLang="zh-CN" sz="2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endParaRPr lang="zh-CN" altLang="en-US" sz="2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2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forwards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：当动画完成后，保持最后一个属性值（在最后一个关键帧中定义）</a:t>
            </a:r>
            <a:endParaRPr lang="en-US" altLang="zh-CN" sz="2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endParaRPr lang="zh-CN" altLang="en-US" sz="2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3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backwards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：在 </a:t>
            </a: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animation-delay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 所指定的一段时间内，在动画显示之前，应用开始属性值（在第一个关键帧中定义）</a:t>
            </a:r>
            <a:endParaRPr lang="en-US" altLang="zh-CN" sz="2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endParaRPr lang="zh-CN" altLang="en-US" sz="2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4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both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：向前和向后填充模式都被应用</a:t>
            </a: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(2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和</a:t>
            </a: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3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的结合</a:t>
            </a: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)</a:t>
            </a:r>
            <a:endParaRPr lang="en-US" altLang="zh-CN" sz="2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6425883" y="5913438"/>
          <a:ext cx="22606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63" name="包装程序外壳对象" showAsIcon="1" r:id="rId1" imgW="1685925" imgH="523875" progId="Package">
                  <p:embed/>
                </p:oleObj>
              </mc:Choice>
              <mc:Fallback>
                <p:oleObj name="包装程序外壳对象" showAsIcon="1" r:id="rId1" imgW="1685925" imgH="523875" progId="Package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5883" y="5913438"/>
                        <a:ext cx="2260600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280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Animation – </a:t>
            </a:r>
            <a:r>
              <a:rPr lang="zh-CN" altLang="en-US" sz="280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简写</a:t>
            </a:r>
            <a:endParaRPr lang="zh-CN" altLang="en-US" sz="280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panose="020B0604020202090204" pitchFamily="34" charset="0"/>
              <a:buNone/>
            </a:pP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下面</a:t>
            </a: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6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个属性可以简写到一起，一般顺序如下：</a:t>
            </a:r>
            <a:endParaRPr lang="en-US" altLang="zh-CN" sz="2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    animation-name</a:t>
            </a:r>
            <a:endParaRPr lang="en-US" altLang="zh-CN" sz="2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    animation-duration</a:t>
            </a:r>
            <a:endParaRPr lang="en-US" altLang="zh-CN" sz="2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    animation-timing-function</a:t>
            </a:r>
            <a:endParaRPr lang="en-US" altLang="zh-CN" sz="2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    animation-delay</a:t>
            </a:r>
            <a:endParaRPr lang="en-US" altLang="zh-CN" sz="2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    animation-iteration-count</a:t>
            </a:r>
            <a:endParaRPr lang="en-US" altLang="zh-CN" sz="2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    animation-direction</a:t>
            </a:r>
            <a:endParaRPr lang="en-US" altLang="zh-CN" sz="2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如果有多组六个动画属性值，则必须使用逗号来分隔各个组。</a:t>
            </a:r>
            <a:endParaRPr lang="zh-CN" altLang="en-US" sz="2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24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Ps</a:t>
            </a:r>
            <a:r>
              <a:rPr lang="zh-CN" altLang="en-US" sz="24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：经过测试，其实没有说必须按照什么特定顺序</a:t>
            </a:r>
            <a:endParaRPr lang="en-US" altLang="zh-CN" sz="2400" dirty="0" smtClean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altLang="zh-CN" sz="31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CSS3</a:t>
            </a:r>
            <a:r>
              <a:rPr lang="zh-CN" altLang="en-US" sz="31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动画的优缺点</a:t>
            </a:r>
            <a:b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1268413"/>
            <a:ext cx="8229600" cy="4852987"/>
          </a:xfrm>
        </p:spPr>
        <p:txBody>
          <a:bodyPr rtlCol="0">
            <a:normAutofit fontScale="70000" lnSpcReduction="20000"/>
          </a:bodyPr>
          <a:lstStyle/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zh-CN" altLang="en-US" sz="3400" dirty="0" smtClean="0">
                <a:solidFill>
                  <a:srgbClr val="0070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优势</a:t>
            </a:r>
            <a:r>
              <a:rPr lang="zh-CN" altLang="en-US" sz="2800" dirty="0">
                <a:solidFill>
                  <a:srgbClr val="0070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：</a:t>
            </a:r>
            <a:endParaRPr lang="zh-CN" altLang="en-US" sz="2800" dirty="0">
              <a:solidFill>
                <a:srgbClr val="0070C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  <a:r>
              <a:rPr lang="zh-CN" altLang="en-US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、写</a:t>
            </a: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起来非常方便，不会</a:t>
            </a:r>
            <a:r>
              <a:rPr lang="en-US" altLang="zh-CN" sz="28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js</a:t>
            </a: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也没</a:t>
            </a:r>
            <a:r>
              <a:rPr lang="zh-CN" altLang="en-US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问题</a:t>
            </a:r>
            <a:endParaRPr lang="en-US" altLang="zh-CN" sz="28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endParaRPr lang="zh-CN" altLang="en-US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2</a:t>
            </a:r>
            <a:r>
              <a:rPr lang="zh-CN" altLang="en-US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、有些</a:t>
            </a: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动画</a:t>
            </a:r>
            <a:r>
              <a:rPr lang="en-US" altLang="zh-CN" sz="28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js</a:t>
            </a: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也不能很好的胜任，比如让一个元素在二维、三维空间</a:t>
            </a:r>
            <a:r>
              <a:rPr lang="zh-CN" altLang="en-US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旋转</a:t>
            </a:r>
            <a:endParaRPr lang="en-US" altLang="zh-CN" sz="28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endParaRPr lang="zh-CN" altLang="en-US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3</a:t>
            </a:r>
            <a:r>
              <a:rPr lang="zh-CN" altLang="en-US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、运行</a:t>
            </a: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效果流畅，让浏览器去优化</a:t>
            </a:r>
            <a:r>
              <a:rPr lang="zh-CN" altLang="en-US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性能</a:t>
            </a:r>
            <a:endParaRPr lang="en-US" altLang="zh-CN" sz="28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endParaRPr lang="zh-CN" altLang="en-US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4</a:t>
            </a:r>
            <a:r>
              <a:rPr lang="zh-CN" altLang="en-US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、浏览器</a:t>
            </a: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从底层优化动画序列，例如当</a:t>
            </a:r>
            <a:r>
              <a:rPr lang="en-US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tab</a:t>
            </a: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不可见的时候，降低更新的频率提高整体性</a:t>
            </a:r>
            <a:r>
              <a:rPr lang="zh-CN" altLang="en-US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能</a:t>
            </a:r>
            <a:endParaRPr lang="en-US" altLang="zh-CN" sz="28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endParaRPr lang="zh-CN" altLang="en-US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zh-CN" altLang="en-US" sz="3400" dirty="0">
                <a:solidFill>
                  <a:srgbClr val="0070C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劣势：</a:t>
            </a:r>
            <a:endParaRPr lang="zh-CN" altLang="en-US" sz="3400" dirty="0">
              <a:solidFill>
                <a:srgbClr val="0070C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  <a:r>
              <a:rPr lang="zh-CN" altLang="en-US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CSS3</a:t>
            </a: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动画应用的范围还是</a:t>
            </a:r>
            <a:r>
              <a:rPr lang="zh-CN" altLang="en-US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有限</a:t>
            </a:r>
            <a:endParaRPr lang="en-US" altLang="zh-CN" sz="28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endParaRPr lang="zh-CN" altLang="en-US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2</a:t>
            </a:r>
            <a:r>
              <a:rPr lang="zh-CN" altLang="en-US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、兼容性</a:t>
            </a: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：对于增强体验的</a:t>
            </a:r>
            <a:r>
              <a:rPr lang="en-US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Feature</a:t>
            </a: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来说，可以无视</a:t>
            </a:r>
            <a:endParaRPr lang="zh-CN" altLang="en-US" sz="28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fontAlgn="auto">
              <a:spcAft>
                <a:spcPts val="0"/>
              </a:spcAft>
              <a:buFont typeface="Arial" panose="020B0604020202090204" pitchFamily="34" charset="0"/>
              <a:buChar char="•"/>
              <a:defRPr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28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Animation – </a:t>
            </a:r>
            <a:r>
              <a:rPr lang="zh-CN" altLang="en-US" sz="28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事件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7649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sz="2400" dirty="0" err="1">
                <a:latin typeface="华文新魏" panose="02010800040101010101" pitchFamily="2" charset="-122"/>
                <a:ea typeface="华文新魏" panose="02010800040101010101" pitchFamily="2" charset="-122"/>
              </a:rPr>
              <a:t>animationstart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 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事件发生在动画的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开始</a:t>
            </a:r>
            <a:endParaRPr lang="en-US" altLang="zh-CN" sz="2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None/>
            </a:pP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None/>
            </a:pP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animationend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 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事件发生于动画完成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时</a:t>
            </a:r>
            <a:endParaRPr lang="en-US" altLang="zh-CN" sz="2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None/>
            </a:pP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None/>
            </a:pP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animationiteration 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事件发生在动画的每次迭代的结束。仅当 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animation-iteration-count 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属性大于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时才发生此事件</a:t>
            </a:r>
            <a:endParaRPr lang="zh-CN" altLang="en-US" sz="24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699792" y="4869160"/>
          <a:ext cx="19431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8" name="包装程序外壳对象" showAsIcon="1" r:id="rId1" imgW="1447800" imgH="523875" progId="Package">
                  <p:embed/>
                </p:oleObj>
              </mc:Choice>
              <mc:Fallback>
                <p:oleObj name="包装程序外壳对象" showAsIcon="1" r:id="rId1" imgW="1447800" imgH="523875" progId="Package">
                  <p:embed/>
                  <p:pic>
                    <p:nvPicPr>
                      <p:cNvPr id="0" name="图片 4201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699792" y="4869160"/>
                        <a:ext cx="19431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28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Transition</a:t>
            </a:r>
            <a:r>
              <a:rPr lang="zh-CN" altLang="en-US" sz="28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和</a:t>
            </a:r>
            <a:r>
              <a:rPr lang="en-US" altLang="zh-CN" sz="28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Animation</a:t>
            </a:r>
            <a:r>
              <a:rPr lang="zh-CN" altLang="en-US" sz="28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的优先级</a:t>
            </a:r>
            <a:endParaRPr lang="zh-CN" altLang="en-US" sz="280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panose="020B0604020202090204" pitchFamily="34" charset="0"/>
              <a:buNone/>
            </a:pP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问题：如果一个元素，既有</a:t>
            </a: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transition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又有</a:t>
            </a: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animation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，那么它会应用哪种动画效果呢？</a:t>
            </a:r>
            <a:endParaRPr lang="zh-CN" altLang="en-US" sz="24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3203848" y="3356992"/>
          <a:ext cx="17510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2" name="包装程序外壳对象" showAsIcon="1" r:id="rId1" imgW="4867275" imgH="1019175" progId="Package">
                  <p:embed/>
                </p:oleObj>
              </mc:Choice>
              <mc:Fallback>
                <p:oleObj name="包装程序外壳对象" showAsIcon="1" r:id="rId1" imgW="4867275" imgH="1019175" progId="Package">
                  <p:embed/>
                  <p:pic>
                    <p:nvPicPr>
                      <p:cNvPr id="0" name="图片 4506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03848" y="3356992"/>
                        <a:ext cx="1751013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759872" y="4391930"/>
            <a:ext cx="73958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结论：执行</a:t>
            </a:r>
            <a:r>
              <a:rPr lang="en-US" altLang="zh-CN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animation</a:t>
            </a:r>
            <a:r>
              <a:rPr lang="zh-CN" altLang="en-US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的动画</a:t>
            </a:r>
            <a:r>
              <a:rPr lang="en-US" altLang="zh-CN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, </a:t>
            </a:r>
            <a:r>
              <a:rPr lang="zh-CN" altLang="en-US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但执行完毕后</a:t>
            </a:r>
            <a:r>
              <a:rPr lang="en-US" altLang="zh-CN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, </a:t>
            </a:r>
            <a:r>
              <a:rPr lang="zh-CN" altLang="en-US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立马变为transition设置的值</a:t>
            </a:r>
            <a:endParaRPr lang="zh-CN" altLang="en-US" dirty="0" smtClean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28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Animation</a:t>
            </a:r>
            <a:r>
              <a:rPr lang="zh-CN" altLang="en-US" sz="28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使用</a:t>
            </a:r>
            <a:r>
              <a:rPr lang="en-US" altLang="zh-CN" sz="28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delay</a:t>
            </a:r>
            <a:r>
              <a:rPr lang="zh-CN" altLang="en-US" sz="28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模拟暂停的尝试</a:t>
            </a:r>
            <a:endParaRPr lang="zh-CN" altLang="en-US" sz="2800" dirty="0" smtClean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panose="020B0604020202090204" pitchFamily="34" charset="0"/>
              <a:buNone/>
            </a:pP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既然</a:t>
            </a: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transition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的</a:t>
            </a: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delay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能模拟暂停</a:t>
            </a: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, 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那么</a:t>
            </a:r>
            <a:r>
              <a:rPr lang="en-US" altLang="zh-CN" sz="2400" dirty="0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animation</a:t>
            </a:r>
            <a:r>
              <a:rPr lang="zh-CN" altLang="en-US" sz="2400" dirty="0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delay</a:t>
            </a:r>
            <a:r>
              <a:rPr lang="zh-CN" altLang="en-US" sz="2400" dirty="0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能不能模拟暂停呢</a:t>
            </a:r>
            <a:r>
              <a:rPr lang="en-US" altLang="zh-CN" sz="2400" dirty="0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+mn-ea"/>
              </a:rPr>
              <a:t>?</a:t>
            </a:r>
            <a:endParaRPr lang="en-US" altLang="zh-CN" sz="2400" dirty="0" smtClean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8627" y="4323985"/>
            <a:ext cx="72263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结论：</a:t>
            </a:r>
            <a:r>
              <a:rPr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可以看到animation设置delay后, 会立马回到原位, 无法模拟暂停</a:t>
            </a:r>
            <a:endParaRPr dirty="0" smtClean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76195" y="3168015"/>
            <a:ext cx="327914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附件</a:t>
            </a:r>
            <a:r>
              <a:rPr lang="en-US" altLang="zh-CN" sz="140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: </a:t>
            </a:r>
            <a:r>
              <a:rPr lang="zh-CN" altLang="en-US" sz="1400">
                <a:latin typeface="华文新魏" panose="02010800040101010101" pitchFamily="2" charset="-122"/>
                <a:ea typeface="华文新魏" panose="02010800040101010101" pitchFamily="2" charset="-122"/>
                <a:cs typeface="华文新魏" panose="02010800040101010101" pitchFamily="2" charset="-122"/>
              </a:rPr>
              <a:t>animation-delay模拟暂停和播放</a:t>
            </a:r>
            <a:endParaRPr lang="zh-CN" altLang="en-US" sz="1400">
              <a:latin typeface="华文新魏" panose="02010800040101010101" pitchFamily="2" charset="-122"/>
              <a:ea typeface="华文新魏" panose="02010800040101010101" pitchFamily="2" charset="-122"/>
              <a:cs typeface="华文新魏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280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Animation – </a:t>
            </a:r>
            <a:r>
              <a:rPr lang="zh-CN" altLang="en-US" sz="280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实例</a:t>
            </a:r>
            <a:endParaRPr lang="zh-CN" altLang="en-US" sz="280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panose="020B0604020202090204" pitchFamily="34" charset="0"/>
              <a:buNone/>
            </a:pPr>
            <a:r>
              <a:rPr lang="en-US" altLang="zh-CN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css3</a:t>
            </a:r>
            <a:r>
              <a:rPr lang="zh-CN" altLang="en-US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实现跑步，支持：</a:t>
            </a:r>
            <a:endParaRPr lang="en-US" altLang="zh-CN" sz="28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  <a:r>
              <a:rPr lang="zh-CN" altLang="en-US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、跑步速度控制、</a:t>
            </a:r>
            <a:endParaRPr lang="en-US" altLang="zh-CN" sz="28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2</a:t>
            </a:r>
            <a:r>
              <a:rPr lang="zh-CN" altLang="en-US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、暂停和开始</a:t>
            </a:r>
            <a:endParaRPr lang="zh-CN" altLang="en-US" sz="28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4668838" y="3810000"/>
          <a:ext cx="6350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9" name="包装程序外壳对象" showAsIcon="1" r:id="rId1" imgW="466725" imgH="523875" progId="Package">
                  <p:embed/>
                </p:oleObj>
              </mc:Choice>
              <mc:Fallback>
                <p:oleObj name="包装程序外壳对象" showAsIcon="1" r:id="rId1" imgW="466725" imgH="523875" progId="Package">
                  <p:embed/>
                  <p:pic>
                    <p:nvPicPr>
                      <p:cNvPr id="0" name="图片 44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668838" y="3810000"/>
                        <a:ext cx="6350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3" descr="D:\视频\PotPlayer\Capture\20151009_154849.gif"/>
          <p:cNvPicPr>
            <a:picLocks noChangeAspect="1" noChangeArrowheads="1" noCrop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280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Animation – </a:t>
            </a:r>
            <a:r>
              <a:rPr lang="zh-CN" altLang="en-US" sz="280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实例</a:t>
            </a:r>
            <a:endParaRPr lang="zh-CN" altLang="en-US" sz="280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5054" y="1444095"/>
            <a:ext cx="8229600" cy="4525963"/>
          </a:xfrm>
        </p:spPr>
        <p:txBody>
          <a:bodyPr/>
          <a:lstStyle/>
          <a:p>
            <a:pPr marL="0" indent="0">
              <a:buFont typeface="Arial" panose="020B0604020202090204" pitchFamily="34" charset="0"/>
              <a:buNone/>
            </a:pPr>
            <a:r>
              <a:rPr lang="en-US" altLang="zh-CN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css3</a:t>
            </a:r>
            <a:r>
              <a:rPr lang="zh-CN" altLang="en-US" sz="28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制作飘动的云</a:t>
            </a:r>
            <a:endParaRPr lang="en-US" altLang="zh-CN" sz="28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3555999" y="3933056"/>
          <a:ext cx="10160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7" name="包装程序外壳对象" showAsIcon="1" r:id="rId2" imgW="752475" imgH="523875" progId="Package">
                  <p:embed/>
                </p:oleObj>
              </mc:Choice>
              <mc:Fallback>
                <p:oleObj name="包装程序外壳对象" showAsIcon="1" r:id="rId2" imgW="752475" imgH="523875" progId="Package">
                  <p:embed/>
                  <p:pic>
                    <p:nvPicPr>
                      <p:cNvPr id="0" name="图片 3182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55999" y="3933056"/>
                        <a:ext cx="10160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7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动画</a:t>
            </a:r>
            <a:r>
              <a:rPr lang="zh-CN" altLang="en-US" sz="32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库、工具介绍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AutoShape 2" descr="http://img3.imgtn.bdimg.com/it/u=2442107111,3432439922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AutoShape 4" descr="http://img3.imgtn.bdimg.com/it/u=2442107111,3432439922&amp;fm=21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258" y="1268760"/>
            <a:ext cx="5516388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79712" y="5788714"/>
            <a:ext cx="4400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  <a:hlinkClick r:id="rId2"/>
              </a:rPr>
              <a:t>http://daneden.github.io/animate.css</a:t>
            </a:r>
            <a:r>
              <a:rPr lang="en-US" altLang="zh-CN" dirty="0" smtClean="0">
                <a:latin typeface="华文新魏" panose="02010800040101010101" pitchFamily="2" charset="-122"/>
                <a:ea typeface="华文新魏" panose="02010800040101010101" pitchFamily="2" charset="-122"/>
                <a:hlinkClick r:id="rId2"/>
              </a:rPr>
              <a:t>/</a:t>
            </a:r>
            <a:endParaRPr lang="en-US" altLang="zh-CN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zh-CN" altLang="en-US" sz="32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动画</a:t>
            </a:r>
            <a:r>
              <a:rPr lang="zh-CN" altLang="en-US" sz="32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库、工具介绍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AutoShape 2" descr="http://img3.imgtn.bdimg.com/it/u=2442107111,3432439922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AutoShape 4" descr="http://img3.imgtn.bdimg.com/it/u=2442107111,3432439922&amp;fm=21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83568" y="1412776"/>
            <a:ext cx="727280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其它库：</a:t>
            </a:r>
            <a:endParaRPr lang="en-US" altLang="zh-CN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dirty="0" smtClean="0">
                <a:latin typeface="华文新魏" panose="02010800040101010101" pitchFamily="2" charset="-122"/>
                <a:ea typeface="华文新魏" panose="02010800040101010101" pitchFamily="2" charset="-122"/>
                <a:hlinkClick r:id="rId1"/>
              </a:rPr>
              <a:t>http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  <a:hlinkClick r:id="rId1"/>
              </a:rPr>
              <a:t>://leaverou.github.io/animatable</a:t>
            </a:r>
            <a:r>
              <a:rPr lang="en-US" altLang="zh-CN" dirty="0" smtClean="0">
                <a:latin typeface="华文新魏" panose="02010800040101010101" pitchFamily="2" charset="-122"/>
                <a:ea typeface="华文新魏" panose="02010800040101010101" pitchFamily="2" charset="-122"/>
                <a:hlinkClick r:id="rId1"/>
              </a:rPr>
              <a:t>/</a:t>
            </a:r>
            <a:endParaRPr lang="en-US" altLang="zh-CN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dirty="0" smtClean="0">
              <a:latin typeface="华文新魏" panose="02010800040101010101" pitchFamily="2" charset="-122"/>
              <a:ea typeface="华文新魏" panose="02010800040101010101" pitchFamily="2" charset="-122"/>
              <a:hlinkClick r:id="rId1"/>
            </a:endParaRPr>
          </a:p>
          <a:p>
            <a:r>
              <a:rPr lang="en-US" altLang="zh-CN" dirty="0" smtClean="0">
                <a:latin typeface="华文新魏" panose="02010800040101010101" pitchFamily="2" charset="-122"/>
                <a:ea typeface="华文新魏" panose="02010800040101010101" pitchFamily="2" charset="-122"/>
                <a:hlinkClick r:id="rId1"/>
              </a:rPr>
              <a:t>http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  <a:hlinkClick r:id="rId1"/>
              </a:rPr>
              <a:t>://</a:t>
            </a:r>
            <a:r>
              <a:rPr lang="en-US" altLang="zh-CN" dirty="0" smtClean="0">
                <a:latin typeface="华文新魏" panose="02010800040101010101" pitchFamily="2" charset="-122"/>
                <a:ea typeface="华文新魏" panose="02010800040101010101" pitchFamily="2" charset="-122"/>
                <a:hlinkClick r:id="rId1"/>
              </a:rPr>
              <a:t>www.yyyweb.com/demo/inner-show/animations.html</a:t>
            </a:r>
            <a:endParaRPr lang="en-US" altLang="zh-CN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dirty="0" smtClean="0">
              <a:latin typeface="华文新魏" panose="02010800040101010101" pitchFamily="2" charset="-122"/>
              <a:ea typeface="华文新魏" panose="02010800040101010101" pitchFamily="2" charset="-122"/>
              <a:hlinkClick r:id="rId1"/>
            </a:endParaRPr>
          </a:p>
          <a:p>
            <a:r>
              <a:rPr lang="en-US" altLang="zh-CN" dirty="0" smtClean="0">
                <a:latin typeface="华文新魏" panose="02010800040101010101" pitchFamily="2" charset="-122"/>
                <a:ea typeface="华文新魏" panose="02010800040101010101" pitchFamily="2" charset="-122"/>
                <a:hlinkClick r:id="rId1"/>
              </a:rPr>
              <a:t>http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  <a:hlinkClick r:id="rId1"/>
              </a:rPr>
              <a:t>://elrumordelaluz.github.io/csshake/#</a:t>
            </a:r>
            <a:r>
              <a:rPr lang="en-US" altLang="zh-CN" dirty="0" smtClean="0">
                <a:latin typeface="华文新魏" panose="02010800040101010101" pitchFamily="2" charset="-122"/>
                <a:ea typeface="华文新魏" panose="02010800040101010101" pitchFamily="2" charset="-122"/>
                <a:hlinkClick r:id="rId1"/>
              </a:rPr>
              <a:t>1</a:t>
            </a:r>
            <a:endParaRPr lang="en-US" altLang="zh-CN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  <a:hlinkClick r:id="rId1"/>
            </a:endParaRPr>
          </a:p>
          <a:p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  <a:hlinkClick r:id="rId1"/>
              </a:rPr>
              <a:t>http://ianlunn.github.io/Hover</a:t>
            </a:r>
            <a:r>
              <a:rPr lang="en-US" altLang="zh-CN" dirty="0" smtClean="0">
                <a:latin typeface="华文新魏" panose="02010800040101010101" pitchFamily="2" charset="-122"/>
                <a:ea typeface="华文新魏" panose="02010800040101010101" pitchFamily="2" charset="-122"/>
                <a:hlinkClick r:id="rId1"/>
              </a:rPr>
              <a:t>/</a:t>
            </a:r>
            <a:endParaRPr lang="en-US" altLang="zh-CN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  <a:hlinkClick r:id="rId1"/>
            </a:endParaRPr>
          </a:p>
          <a:p>
            <a:r>
              <a:rPr lang="en-US" altLang="zh-CN" dirty="0" smtClean="0">
                <a:latin typeface="华文新魏" panose="02010800040101010101" pitchFamily="2" charset="-122"/>
                <a:ea typeface="华文新魏" panose="02010800040101010101" pitchFamily="2" charset="-122"/>
                <a:hlinkClick r:id="rId1"/>
              </a:rPr>
              <a:t>http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  <a:hlinkClick r:id="rId1"/>
              </a:rPr>
              <a:t>://www.minimamente.com/example/magic_animations</a:t>
            </a:r>
            <a:r>
              <a:rPr lang="en-US" altLang="zh-CN" dirty="0" smtClean="0">
                <a:latin typeface="华文新魏" panose="02010800040101010101" pitchFamily="2" charset="-122"/>
                <a:ea typeface="华文新魏" panose="02010800040101010101" pitchFamily="2" charset="-122"/>
                <a:hlinkClick r:id="rId1"/>
              </a:rPr>
              <a:t>/</a:t>
            </a:r>
            <a:endParaRPr lang="en-US" altLang="zh-CN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工具：</a:t>
            </a:r>
            <a:endParaRPr lang="en-US" altLang="zh-CN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  <a:hlinkClick r:id="rId2"/>
              </a:rPr>
              <a:t>http://</a:t>
            </a:r>
            <a:r>
              <a:rPr lang="en-US" altLang="zh-CN" dirty="0" smtClean="0">
                <a:latin typeface="华文新魏" panose="02010800040101010101" pitchFamily="2" charset="-122"/>
                <a:ea typeface="华文新魏" panose="02010800040101010101" pitchFamily="2" charset="-122"/>
                <a:hlinkClick r:id="rId2"/>
              </a:rPr>
              <a:t>isux.tencent.com/css3/tools.html</a:t>
            </a:r>
            <a:endParaRPr lang="en-US" altLang="zh-CN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  <a:hlinkClick r:id="rId3"/>
              </a:rPr>
              <a:t>http://</a:t>
            </a:r>
            <a:r>
              <a:rPr lang="en-US" altLang="zh-CN" dirty="0" smtClean="0">
                <a:latin typeface="华文新魏" panose="02010800040101010101" pitchFamily="2" charset="-122"/>
                <a:ea typeface="华文新魏" panose="02010800040101010101" pitchFamily="2" charset="-122"/>
                <a:hlinkClick r:id="rId3"/>
              </a:rPr>
              <a:t>www.uisdc.com/css-animation-visual-generator-stylie</a:t>
            </a:r>
            <a:endParaRPr lang="en-US" altLang="zh-CN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19475" y="2924175"/>
            <a:ext cx="2089150" cy="576263"/>
          </a:xfrm>
        </p:spPr>
        <p:txBody>
          <a:bodyPr rtlCol="0">
            <a:normAutofit lnSpcReduction="10000"/>
          </a:bodyPr>
          <a:lstStyle/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Thinks</a:t>
            </a:r>
            <a:r>
              <a:rPr lang="zh-CN" altLang="en-US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！</a:t>
            </a:r>
            <a:endParaRPr lang="zh-CN" altLang="en-US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zh-CN" altLang="en-US" sz="31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动画</a:t>
            </a:r>
            <a:r>
              <a:rPr lang="zh-CN" altLang="en-US" sz="31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的几种实现</a:t>
            </a:r>
            <a:r>
              <a:rPr lang="zh-CN" altLang="en-US" sz="31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方式</a:t>
            </a:r>
            <a:b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4525963"/>
          </a:xfrm>
        </p:spPr>
        <p:txBody>
          <a:bodyPr rtlCol="0">
            <a:normAutofit/>
          </a:bodyPr>
          <a:lstStyle/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sz="26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  <a:r>
              <a:rPr lang="zh-CN" altLang="en-US" sz="26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sz="2600" dirty="0" err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setTimeout</a:t>
            </a:r>
            <a:r>
              <a:rPr lang="zh-CN" altLang="en-US" sz="26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sz="2600" dirty="0" err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setInterval</a:t>
            </a:r>
            <a:endParaRPr lang="en-US" altLang="zh-CN" sz="26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endParaRPr lang="en-US" altLang="zh-CN" sz="26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sz="26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2</a:t>
            </a:r>
            <a:r>
              <a:rPr lang="zh-CN" altLang="en-US" sz="26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sz="2600" dirty="0" err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requestAnimationFrame</a:t>
            </a:r>
            <a:endParaRPr lang="en-US" altLang="zh-CN" sz="26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endParaRPr lang="en-US" altLang="zh-CN" sz="2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sz="2600" dirty="0">
                <a:latin typeface="华文新魏" panose="02010800040101010101" pitchFamily="2" charset="-122"/>
                <a:ea typeface="华文新魏" panose="02010800040101010101" pitchFamily="2" charset="-122"/>
              </a:rPr>
              <a:t>3</a:t>
            </a:r>
            <a:r>
              <a:rPr lang="zh-CN" altLang="en-US" sz="26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sz="2600" dirty="0">
                <a:latin typeface="华文新魏" panose="02010800040101010101" pitchFamily="2" charset="-122"/>
                <a:ea typeface="华文新魏" panose="02010800040101010101" pitchFamily="2" charset="-122"/>
              </a:rPr>
              <a:t>SVG SMIL </a:t>
            </a:r>
            <a:r>
              <a:rPr lang="en-US" altLang="zh-CN" sz="26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animation</a:t>
            </a:r>
            <a:r>
              <a:rPr lang="zh-CN" altLang="en-US" sz="26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动画</a:t>
            </a:r>
            <a:endParaRPr lang="en-US" altLang="zh-CN" sz="2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endParaRPr lang="en-US" altLang="zh-CN" sz="26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sz="2600" dirty="0">
                <a:latin typeface="华文新魏" panose="02010800040101010101" pitchFamily="2" charset="-122"/>
                <a:ea typeface="华文新魏" panose="02010800040101010101" pitchFamily="2" charset="-122"/>
              </a:rPr>
              <a:t>4</a:t>
            </a:r>
            <a:r>
              <a:rPr lang="zh-CN" altLang="en-US" sz="26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sz="26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CSS3</a:t>
            </a:r>
            <a:r>
              <a:rPr lang="zh-CN" altLang="en-US" sz="26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动画</a:t>
            </a:r>
            <a:endParaRPr lang="en-US" altLang="zh-CN" sz="26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endParaRPr lang="en-US" altLang="zh-CN" sz="2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sz="26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5</a:t>
            </a:r>
            <a:r>
              <a:rPr lang="zh-CN" altLang="en-US" sz="26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sz="26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……</a:t>
            </a:r>
            <a:endParaRPr lang="en-US" altLang="zh-CN" sz="26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fontAlgn="auto">
              <a:spcAft>
                <a:spcPts val="0"/>
              </a:spcAft>
              <a:buFont typeface="Arial" panose="020B0604020202090204" pitchFamily="34" charset="0"/>
              <a:buChar char="•"/>
              <a:defRPr/>
            </a:pPr>
            <a:endParaRPr lang="en-US" altLang="zh-CN" dirty="0"/>
          </a:p>
          <a:p>
            <a:pPr fontAlgn="auto">
              <a:spcAft>
                <a:spcPts val="0"/>
              </a:spcAft>
              <a:buFont typeface="Arial" panose="020B0604020202090204" pitchFamily="34" charset="0"/>
              <a:buChar char="•"/>
              <a:defRPr/>
            </a:pPr>
            <a:endParaRPr lang="en-US" altLang="zh-CN" dirty="0" smtClean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6372200" y="1412776"/>
          <a:ext cx="14097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5" name="包装程序外壳对象" showAsIcon="1" r:id="rId1" imgW="1047750" imgH="523875" progId="Package">
                  <p:embed/>
                </p:oleObj>
              </mc:Choice>
              <mc:Fallback>
                <p:oleObj name="包装程序外壳对象" showAsIcon="1" r:id="rId1" imgW="1047750" imgH="523875" progId="Package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00" y="1412776"/>
                        <a:ext cx="1409700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5724525" y="2276475"/>
          <a:ext cx="26416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6" name="包装程序外壳对象" showAsIcon="1" r:id="rId3" imgW="1971675" imgH="523875" progId="Package">
                  <p:embed/>
                </p:oleObj>
              </mc:Choice>
              <mc:Fallback>
                <p:oleObj name="包装程序外壳对象" showAsIcon="1" r:id="rId3" imgW="1971675" imgH="523875" progId="Package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2276475"/>
                        <a:ext cx="2641600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6372200" y="3212976"/>
          <a:ext cx="12954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7" name="包装程序外壳对象" showAsIcon="1" r:id="rId5" imgW="1300480" imgH="708025" progId="Package">
                  <p:embed/>
                </p:oleObj>
              </mc:Choice>
              <mc:Fallback>
                <p:oleObj name="包装程序外壳对象" showAsIcon="1" r:id="rId5" imgW="1300480" imgH="708025" progId="Package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00" y="3212976"/>
                        <a:ext cx="1295400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6372200" y="4149080"/>
          <a:ext cx="12954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8" name="包装程序外壳对象" showAsIcon="1" r:id="rId7" imgW="962025" imgH="523875" progId="Package">
                  <p:embed/>
                </p:oleObj>
              </mc:Choice>
              <mc:Fallback>
                <p:oleObj name="包装程序外壳对象" showAsIcon="1" r:id="rId7" imgW="962025" imgH="523875" progId="Package">
                  <p:embed/>
                  <p:pic>
                    <p:nvPicPr>
                      <p:cNvPr id="0" name="图片 444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72200" y="4149080"/>
                        <a:ext cx="12954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28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相</a:t>
            </a:r>
            <a:r>
              <a:rPr lang="zh-CN" altLang="en-US" sz="28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关知识点</a:t>
            </a:r>
            <a:endParaRPr lang="zh-CN" altLang="en-US" sz="2800" dirty="0" smtClean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4824536"/>
          </a:xfrm>
        </p:spPr>
        <p:txBody>
          <a:bodyPr/>
          <a:lstStyle/>
          <a:p>
            <a:pPr marL="0" indent="0">
              <a:buFont typeface="Arial" panose="020B0604020202090204" pitchFamily="34" charset="0"/>
              <a:buNone/>
            </a:pPr>
            <a:r>
              <a:rPr lang="en-US" altLang="zh-CN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  <a:r>
              <a:rPr lang="zh-CN" altLang="en-US" sz="240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en-US" altLang="zh-CN" sz="240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transition </a:t>
            </a:r>
            <a:r>
              <a:rPr lang="en-US" altLang="zh-CN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- </a:t>
            </a:r>
            <a:r>
              <a:rPr lang="zh-CN" alt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过渡</a:t>
            </a:r>
            <a:endParaRPr lang="en-US" altLang="zh-CN" sz="2400" dirty="0" smtClean="0">
              <a:solidFill>
                <a:schemeClr val="tx2">
                  <a:lumMod val="60000"/>
                  <a:lumOff val="4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  <a:sym typeface="微软雅黑" pitchFamily="34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endParaRPr lang="en-US" altLang="zh-CN" sz="2400" dirty="0" smtClean="0">
              <a:latin typeface="华文新魏" panose="02010800040101010101" pitchFamily="2" charset="-122"/>
              <a:ea typeface="华文新魏" panose="02010800040101010101" pitchFamily="2" charset="-122"/>
              <a:sym typeface="微软雅黑" pitchFamily="34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2</a:t>
            </a:r>
            <a:r>
              <a:rPr lang="zh-CN" alt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、</a:t>
            </a:r>
            <a:r>
              <a:rPr lang="en-US" altLang="zh-CN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animation -</a:t>
            </a:r>
            <a:r>
              <a:rPr lang="zh-CN" alt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动画</a:t>
            </a:r>
            <a:endParaRPr lang="en-US" altLang="zh-CN" sz="2400" dirty="0" smtClean="0">
              <a:solidFill>
                <a:schemeClr val="tx2">
                  <a:lumMod val="60000"/>
                  <a:lumOff val="4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  <a:sym typeface="微软雅黑" pitchFamily="34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endParaRPr lang="en-US" altLang="zh-CN" sz="2400" dirty="0" smtClean="0">
              <a:latin typeface="华文新魏" panose="02010800040101010101" pitchFamily="2" charset="-122"/>
              <a:ea typeface="华文新魏" panose="02010800040101010101" pitchFamily="2" charset="-122"/>
              <a:sym typeface="微软雅黑" pitchFamily="34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3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、</a:t>
            </a: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transform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 </a:t>
            </a: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-</a:t>
            </a: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 2D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、</a:t>
            </a: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3D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变换</a:t>
            </a:r>
            <a:endParaRPr lang="en-US" altLang="zh-CN" sz="2400" dirty="0" smtClean="0">
              <a:latin typeface="华文新魏" panose="02010800040101010101" pitchFamily="2" charset="-122"/>
              <a:ea typeface="华文新魏" panose="02010800040101010101" pitchFamily="2" charset="-122"/>
              <a:sym typeface="微软雅黑" pitchFamily="34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  <a:sym typeface="微软雅黑" pitchFamily="34" charset="-122"/>
            </a:endParaRPr>
          </a:p>
          <a:p>
            <a:pPr marL="0" indent="0">
              <a:buNone/>
            </a:pP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4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、性能、技巧、坑</a:t>
            </a:r>
            <a:endParaRPr lang="en-US" altLang="zh-CN" sz="2400" dirty="0" smtClean="0">
              <a:latin typeface="华文新魏" panose="02010800040101010101" pitchFamily="2" charset="-122"/>
              <a:ea typeface="华文新魏" panose="02010800040101010101" pitchFamily="2" charset="-122"/>
              <a:sym typeface="微软雅黑" pitchFamily="34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endParaRPr lang="en-US" altLang="zh-CN" sz="2400" dirty="0">
              <a:latin typeface="华文新魏" panose="02010800040101010101" pitchFamily="2" charset="-122"/>
              <a:ea typeface="华文新魏" panose="02010800040101010101" pitchFamily="2" charset="-122"/>
              <a:sym typeface="微软雅黑" pitchFamily="34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r>
              <a:rPr lang="en-US" altLang="zh-CN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5</a:t>
            </a:r>
            <a:r>
              <a:rPr lang="zh-CN" alt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、动画库、工具介绍</a:t>
            </a:r>
            <a:endParaRPr lang="en-US" altLang="zh-CN" sz="2400" dirty="0" smtClean="0">
              <a:solidFill>
                <a:schemeClr val="tx2">
                  <a:lumMod val="60000"/>
                  <a:lumOff val="4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  <a:sym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32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transition</a:t>
            </a:r>
            <a:r>
              <a:rPr lang="zh-CN" altLang="en-US" sz="32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过渡</a:t>
            </a:r>
            <a:endParaRPr lang="zh-CN" altLang="en-US" sz="3200" dirty="0" smtClean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69" y="1824171"/>
            <a:ext cx="8294687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6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1317058"/>
            <a:ext cx="7979531" cy="4543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28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jQuery</a:t>
            </a:r>
            <a:r>
              <a:rPr lang="zh-CN" altLang="en-US" sz="28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动画</a:t>
            </a:r>
            <a:endParaRPr lang="zh-CN" altLang="en-US" sz="2800" dirty="0" smtClean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7308304" y="6021288"/>
          <a:ext cx="17145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7" name="包装程序外壳对象" showAsIcon="1" r:id="rId2" imgW="1276350" imgH="523875" progId="Package">
                  <p:embed/>
                </p:oleObj>
              </mc:Choice>
              <mc:Fallback>
                <p:oleObj name="包装程序外壳对象" showAsIcon="1" r:id="rId2" imgW="1276350" imgH="523875" progId="Package">
                  <p:embed/>
                  <p:pic>
                    <p:nvPicPr>
                      <p:cNvPr id="0" name="图片 4099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308304" y="6021288"/>
                        <a:ext cx="17145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9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28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transition–</a:t>
            </a:r>
            <a:r>
              <a:rPr lang="zh-CN" altLang="en-US" sz="28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属性说明</a:t>
            </a:r>
            <a:endParaRPr lang="zh-CN" altLang="en-US" sz="2800" dirty="0" smtClean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413" cy="4525963"/>
          </a:xfrm>
        </p:spPr>
        <p:txBody>
          <a:bodyPr/>
          <a:lstStyle/>
          <a:p>
            <a:pPr marL="0" lvl="1" indent="0">
              <a:lnSpc>
                <a:spcPct val="90000"/>
              </a:lnSpc>
              <a:buClr>
                <a:srgbClr val="F50A64"/>
              </a:buClr>
              <a:buFont typeface="Arial" panose="020B0604020202090204" pitchFamily="34" charset="0"/>
              <a:buNone/>
            </a:pP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transition-property: 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要运动的样式</a:t>
            </a: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 </a:t>
            </a:r>
            <a:endParaRPr lang="en-US" altLang="zh-CN" sz="2400" dirty="0" smtClean="0">
              <a:latin typeface="华文新魏" panose="02010800040101010101" pitchFamily="2" charset="-122"/>
              <a:ea typeface="华文新魏" panose="02010800040101010101" pitchFamily="2" charset="-122"/>
              <a:sym typeface="微软雅黑" pitchFamily="34" charset="-122"/>
            </a:endParaRPr>
          </a:p>
          <a:p>
            <a:pPr marL="0" lvl="1" indent="0">
              <a:lnSpc>
                <a:spcPct val="90000"/>
              </a:lnSpc>
              <a:buClr>
                <a:srgbClr val="F50A64"/>
              </a:buClr>
              <a:buFont typeface="Arial" panose="020B0604020202090204" pitchFamily="34" charset="0"/>
              <a:buNone/>
            </a:pPr>
            <a:endParaRPr lang="en-US" altLang="zh-CN" sz="2400" dirty="0" smtClean="0">
              <a:latin typeface="华文新魏" panose="02010800040101010101" pitchFamily="2" charset="-122"/>
              <a:ea typeface="华文新魏" panose="02010800040101010101" pitchFamily="2" charset="-122"/>
              <a:sym typeface="微软雅黑" pitchFamily="34" charset="-122"/>
            </a:endParaRPr>
          </a:p>
          <a:p>
            <a:pPr marL="0" lvl="1" indent="0">
              <a:lnSpc>
                <a:spcPct val="90000"/>
              </a:lnSpc>
              <a:buClr>
                <a:srgbClr val="F50A64"/>
              </a:buClr>
              <a:buFont typeface="Arial" panose="020B0604020202090204" pitchFamily="34" charset="0"/>
              <a:buNone/>
            </a:pP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transition-duration: 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运动</a:t>
            </a: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(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持续</a:t>
            </a: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)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时间</a:t>
            </a:r>
            <a:endParaRPr lang="en-US" altLang="zh-CN" sz="2400" dirty="0" smtClean="0">
              <a:latin typeface="华文新魏" panose="02010800040101010101" pitchFamily="2" charset="-122"/>
              <a:ea typeface="华文新魏" panose="02010800040101010101" pitchFamily="2" charset="-122"/>
              <a:sym typeface="微软雅黑" pitchFamily="34" charset="-122"/>
            </a:endParaRPr>
          </a:p>
          <a:p>
            <a:pPr marL="0" lvl="1" indent="0">
              <a:lnSpc>
                <a:spcPct val="90000"/>
              </a:lnSpc>
              <a:buClr>
                <a:srgbClr val="F50A64"/>
              </a:buClr>
              <a:buFont typeface="Arial" panose="020B0604020202090204" pitchFamily="34" charset="0"/>
              <a:buNone/>
            </a:pPr>
            <a:endParaRPr lang="en-US" altLang="zh-CN" sz="2400" dirty="0" smtClean="0">
              <a:latin typeface="华文新魏" panose="02010800040101010101" pitchFamily="2" charset="-122"/>
              <a:ea typeface="华文新魏" panose="02010800040101010101" pitchFamily="2" charset="-122"/>
              <a:sym typeface="微软雅黑" pitchFamily="34" charset="-122"/>
            </a:endParaRPr>
          </a:p>
          <a:p>
            <a:pPr marL="0" lvl="1" indent="0">
              <a:lnSpc>
                <a:spcPct val="90000"/>
              </a:lnSpc>
              <a:buClr>
                <a:srgbClr val="F50A64"/>
              </a:buClr>
              <a:buFont typeface="Arial" panose="020B0604020202090204" pitchFamily="34" charset="0"/>
              <a:buNone/>
            </a:pP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transition-delay: 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延迟</a:t>
            </a: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/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推迟时间</a:t>
            </a:r>
            <a:endParaRPr lang="en-US" altLang="zh-CN" sz="2400" dirty="0" smtClean="0">
              <a:latin typeface="华文新魏" panose="02010800040101010101" pitchFamily="2" charset="-122"/>
              <a:ea typeface="华文新魏" panose="02010800040101010101" pitchFamily="2" charset="-122"/>
              <a:sym typeface="微软雅黑" pitchFamily="34" charset="-122"/>
            </a:endParaRPr>
          </a:p>
          <a:p>
            <a:pPr marL="0" lvl="1" indent="0">
              <a:lnSpc>
                <a:spcPct val="90000"/>
              </a:lnSpc>
              <a:buClr>
                <a:srgbClr val="F50A64"/>
              </a:buClr>
              <a:buFont typeface="Arial" panose="020B0604020202090204" pitchFamily="34" charset="0"/>
              <a:buNone/>
            </a:pPr>
            <a:endParaRPr lang="en-US" altLang="zh-CN" sz="2400" dirty="0" smtClean="0">
              <a:latin typeface="华文新魏" panose="02010800040101010101" pitchFamily="2" charset="-122"/>
              <a:ea typeface="华文新魏" panose="02010800040101010101" pitchFamily="2" charset="-122"/>
              <a:sym typeface="微软雅黑" pitchFamily="34" charset="-122"/>
            </a:endParaRPr>
          </a:p>
          <a:p>
            <a:pPr marL="0" lvl="1" indent="0">
              <a:lnSpc>
                <a:spcPct val="90000"/>
              </a:lnSpc>
              <a:buClr>
                <a:srgbClr val="F50A64"/>
              </a:buClr>
              <a:buFont typeface="Arial" panose="020B0604020202090204" pitchFamily="34" charset="0"/>
              <a:buNone/>
            </a:pP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transition-timing-function: 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运动形式</a:t>
            </a: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(</a:t>
            </a:r>
            <a:r>
              <a:rPr lang="zh-CN" altLang="en-US" sz="2400" dirty="0" smtClean="0"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效果</a:t>
            </a: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) </a:t>
            </a:r>
            <a:endParaRPr lang="zh-CN" altLang="en-US" sz="2400" dirty="0" smtClean="0">
              <a:latin typeface="华文新魏" panose="02010800040101010101" pitchFamily="2" charset="-122"/>
              <a:ea typeface="华文新魏" panose="02010800040101010101" pitchFamily="2" charset="-122"/>
              <a:sym typeface="微软雅黑" pitchFamily="34" charset="-122"/>
            </a:endParaRPr>
          </a:p>
          <a:p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sz="28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transition–transition-property</a:t>
            </a:r>
            <a:endParaRPr lang="zh-CN" altLang="en-US" sz="2800" dirty="0" smtClean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sz="2400" dirty="0"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transition-property</a:t>
            </a: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: all | none | </a:t>
            </a:r>
            <a:r>
              <a:rPr lang="en-US" altLang="zh-CN" sz="2400" dirty="0" err="1" smtClean="0"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attr</a:t>
            </a:r>
            <a:endParaRPr lang="en-US" altLang="zh-CN" sz="2400" dirty="0" smtClean="0">
              <a:latin typeface="华文新魏" panose="02010800040101010101" pitchFamily="2" charset="-122"/>
              <a:ea typeface="华文新魏" panose="02010800040101010101" pitchFamily="2" charset="-122"/>
              <a:sym typeface="微软雅黑" pitchFamily="34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endParaRPr lang="en-US" altLang="zh-CN" sz="2400" dirty="0">
              <a:solidFill>
                <a:srgbClr val="3F3F3F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微软雅黑" pitchFamily="34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zh-CN" altLang="en-US" sz="2400" dirty="0" smtClean="0">
                <a:solidFill>
                  <a:srgbClr val="3F3F3F"/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微软雅黑" pitchFamily="34" charset="-122"/>
              </a:rPr>
              <a:t>示例：</a:t>
            </a:r>
            <a:endParaRPr lang="en-US" altLang="zh-CN" sz="2400" dirty="0" smtClean="0">
              <a:solidFill>
                <a:srgbClr val="3F3F3F"/>
              </a:solidFill>
              <a:latin typeface="华文新魏" panose="02010800040101010101" pitchFamily="2" charset="-122"/>
              <a:ea typeface="华文新魏" panose="02010800040101010101" pitchFamily="2" charset="-122"/>
              <a:sym typeface="微软雅黑" pitchFamily="34" charset="-122"/>
            </a:endParaRPr>
          </a:p>
          <a:p>
            <a:pPr marL="400050" lvl="1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.one {</a:t>
            </a:r>
            <a:endParaRPr lang="en-US" altLang="zh-CN" sz="20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00050" lvl="1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    transition-property: color;</a:t>
            </a:r>
            <a:endParaRPr lang="en-US" altLang="zh-CN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00050" lvl="1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  <a:endParaRPr lang="en-US" altLang="zh-CN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00050" lvl="1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.two 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{</a:t>
            </a:r>
            <a:endParaRPr lang="en-US" altLang="zh-CN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00050" lvl="1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    transition-property: width;</a:t>
            </a:r>
            <a:endParaRPr lang="en-US" altLang="zh-CN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00050" lvl="1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  <a:endParaRPr lang="en-US" altLang="zh-CN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00050" lvl="1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.three </a:t>
            </a: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{</a:t>
            </a:r>
            <a:endParaRPr lang="en-US" altLang="zh-CN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00050" lvl="1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    transition-property: color, width</a:t>
            </a:r>
            <a:r>
              <a:rPr lang="en-US" altLang="zh-CN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; // </a:t>
            </a:r>
            <a:r>
              <a:rPr lang="zh-CN" altLang="en-US" sz="2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逗号分隔</a:t>
            </a:r>
            <a:endParaRPr lang="en-US" altLang="zh-CN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400050" lvl="1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r>
              <a:rPr lang="en-US" altLang="zh-CN" sz="2000" dirty="0">
                <a:latin typeface="华文新魏" panose="02010800040101010101" pitchFamily="2" charset="-122"/>
                <a:ea typeface="华文新魏" panose="02010800040101010101" pitchFamily="2" charset="-122"/>
              </a:rPr>
              <a:t>}</a:t>
            </a:r>
            <a:endParaRPr lang="en-US" altLang="zh-CN" sz="2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 fontAlgn="auto">
              <a:spcAft>
                <a:spcPts val="0"/>
              </a:spcAft>
              <a:buFont typeface="Arial" panose="020B0604020202090204" pitchFamily="34" charset="0"/>
              <a:buNone/>
              <a:defRPr/>
            </a:pP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5498</Words>
  <Application>WPS 演示</Application>
  <PresentationFormat>全屏显示(4:3)</PresentationFormat>
  <Paragraphs>392</Paragraphs>
  <Slides>37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23</vt:i4>
      </vt:variant>
      <vt:variant>
        <vt:lpstr>幻灯片标题</vt:lpstr>
      </vt:variant>
      <vt:variant>
        <vt:i4>37</vt:i4>
      </vt:variant>
    </vt:vector>
  </HeadingPairs>
  <TitlesOfParts>
    <vt:vector size="73" baseType="lpstr">
      <vt:lpstr>Arial</vt:lpstr>
      <vt:lpstr>方正书宋_GBK</vt:lpstr>
      <vt:lpstr>Wingdings</vt:lpstr>
      <vt:lpstr>Calibri</vt:lpstr>
      <vt:lpstr>Helvetica Neue</vt:lpstr>
      <vt:lpstr>宋体</vt:lpstr>
      <vt:lpstr>汉仪书宋二KW</vt:lpstr>
      <vt:lpstr>华文新魏</vt:lpstr>
      <vt:lpstr>微软雅黑</vt:lpstr>
      <vt:lpstr>汉仪旗黑</vt:lpstr>
      <vt:lpstr>宋体</vt:lpstr>
      <vt:lpstr>Arial Unicode MS</vt:lpstr>
      <vt:lpstr>Office 主题</vt:lpstr>
      <vt:lpstr>Package</vt:lpstr>
      <vt:lpstr>Package</vt:lpstr>
      <vt:lpstr>Package</vt:lpstr>
      <vt:lpstr>Package</vt:lpstr>
      <vt:lpstr>Package</vt:lpstr>
      <vt:lpstr>Package</vt:lpstr>
      <vt:lpstr>Package</vt:lpstr>
      <vt:lpstr>Package</vt:lpstr>
      <vt:lpstr>Package</vt:lpstr>
      <vt:lpstr>Package</vt:lpstr>
      <vt:lpstr>Package</vt:lpstr>
      <vt:lpstr>Package</vt:lpstr>
      <vt:lpstr>Package</vt:lpstr>
      <vt:lpstr>Package</vt:lpstr>
      <vt:lpstr>Package</vt:lpstr>
      <vt:lpstr>Package</vt:lpstr>
      <vt:lpstr>Package</vt:lpstr>
      <vt:lpstr>Package</vt:lpstr>
      <vt:lpstr>Package</vt:lpstr>
      <vt:lpstr>Package</vt:lpstr>
      <vt:lpstr>Package</vt:lpstr>
      <vt:lpstr>Package</vt:lpstr>
      <vt:lpstr>Package</vt:lpstr>
      <vt:lpstr>CSS3 动画1 - Transition和Animation</vt:lpstr>
      <vt:lpstr>动画目的</vt:lpstr>
      <vt:lpstr>CSS3动画的优缺点 </vt:lpstr>
      <vt:lpstr>动画的几种实现方式 </vt:lpstr>
      <vt:lpstr>相关知识点</vt:lpstr>
      <vt:lpstr>transition过渡</vt:lpstr>
      <vt:lpstr>jQuery动画</vt:lpstr>
      <vt:lpstr>transition–属性说明</vt:lpstr>
      <vt:lpstr>transition–transition-property</vt:lpstr>
      <vt:lpstr>transition–transition-duration</vt:lpstr>
      <vt:lpstr>transition–transition-delay</vt:lpstr>
      <vt:lpstr>transition–transition-timing-function</vt:lpstr>
      <vt:lpstr>transition–简写</vt:lpstr>
      <vt:lpstr>transition–注意事项</vt:lpstr>
      <vt:lpstr>transition–高级用法</vt:lpstr>
      <vt:lpstr>transition – transitionend事件</vt:lpstr>
      <vt:lpstr>Animation</vt:lpstr>
      <vt:lpstr>Animation简介</vt:lpstr>
      <vt:lpstr>Animation - 创建动画 </vt:lpstr>
      <vt:lpstr>PowerPoint 演示文稿</vt:lpstr>
      <vt:lpstr>Animation –创建关键帧(keyframes) </vt:lpstr>
      <vt:lpstr>Animation –指定动画属性、应用动画</vt:lpstr>
      <vt:lpstr>Animation – 属性说明</vt:lpstr>
      <vt:lpstr>Animation –count、function</vt:lpstr>
      <vt:lpstr>Animation –animation-direction</vt:lpstr>
      <vt:lpstr>Animation –animation-play-state </vt:lpstr>
      <vt:lpstr>transition真的无法控制暂停和播放吗？ </vt:lpstr>
      <vt:lpstr>Animation –animation-fill-mode </vt:lpstr>
      <vt:lpstr>Animation – 简写</vt:lpstr>
      <vt:lpstr>Animation – 事件</vt:lpstr>
      <vt:lpstr>Transition和Animation的优先级</vt:lpstr>
      <vt:lpstr>Transition和Animation的优先级</vt:lpstr>
      <vt:lpstr>Animation – 实例</vt:lpstr>
      <vt:lpstr>Animation – 实例</vt:lpstr>
      <vt:lpstr>动画库、工具介绍 </vt:lpstr>
      <vt:lpstr>动画库、工具介绍 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CSS3 2D动画</dc:title>
  <dc:creator>Adminitor</dc:creator>
  <cp:lastModifiedBy>chenhuanbin</cp:lastModifiedBy>
  <cp:revision>176</cp:revision>
  <dcterms:created xsi:type="dcterms:W3CDTF">2021-03-05T01:14:11Z</dcterms:created>
  <dcterms:modified xsi:type="dcterms:W3CDTF">2021-03-05T01:14:11Z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2052-2.7.1.4479</vt:lpwstr>
  </property>
</Properties>
</file>